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56" r:id="rId2"/>
    <p:sldId id="300" r:id="rId3"/>
    <p:sldId id="257" r:id="rId4"/>
    <p:sldId id="258" r:id="rId5"/>
    <p:sldId id="259" r:id="rId6"/>
    <p:sldId id="335" r:id="rId7"/>
    <p:sldId id="336" r:id="rId8"/>
    <p:sldId id="268" r:id="rId9"/>
    <p:sldId id="296" r:id="rId10"/>
    <p:sldId id="297" r:id="rId11"/>
    <p:sldId id="319" r:id="rId12"/>
    <p:sldId id="338" r:id="rId13"/>
    <p:sldId id="337" r:id="rId14"/>
    <p:sldId id="271" r:id="rId15"/>
    <p:sldId id="275" r:id="rId16"/>
    <p:sldId id="277" r:id="rId17"/>
    <p:sldId id="330" r:id="rId18"/>
    <p:sldId id="308" r:id="rId19"/>
    <p:sldId id="339" r:id="rId20"/>
    <p:sldId id="340" r:id="rId21"/>
    <p:sldId id="341" r:id="rId22"/>
    <p:sldId id="348" r:id="rId23"/>
    <p:sldId id="344" r:id="rId24"/>
    <p:sldId id="345" r:id="rId25"/>
    <p:sldId id="346" r:id="rId26"/>
    <p:sldId id="347" r:id="rId27"/>
    <p:sldId id="349" r:id="rId28"/>
    <p:sldId id="350" r:id="rId29"/>
    <p:sldId id="309" r:id="rId30"/>
    <p:sldId id="313" r:id="rId31"/>
    <p:sldId id="321" r:id="rId32"/>
    <p:sldId id="343" r:id="rId33"/>
    <p:sldId id="342" r:id="rId34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5360" autoAdjust="0"/>
  </p:normalViewPr>
  <p:slideViewPr>
    <p:cSldViewPr>
      <p:cViewPr>
        <p:scale>
          <a:sx n="90" d="100"/>
          <a:sy n="90" d="100"/>
        </p:scale>
        <p:origin x="-72" y="372"/>
      </p:cViewPr>
      <p:guideLst>
        <p:guide orient="horz" pos="2160"/>
        <p:guide pos="65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FFD85A-1726-4D4C-A588-64662BBC2189}" type="doc">
      <dgm:prSet loTypeId="urn:microsoft.com/office/officeart/2005/8/layout/pyramid2" loCatId="pyramid" qsTypeId="urn:microsoft.com/office/officeart/2005/8/quickstyle/simple5" qsCatId="simple" csTypeId="urn:microsoft.com/office/officeart/2005/8/colors/accent1_2#1" csCatId="accent1" phldr="1"/>
      <dgm:spPr/>
      <dgm:t>
        <a:bodyPr/>
        <a:lstStyle/>
        <a:p>
          <a:endParaRPr lang="es-ES"/>
        </a:p>
      </dgm:t>
    </dgm:pt>
    <dgm:pt modelId="{30EE4DFD-2FCE-4A93-9C71-0E6C75CAEF00}">
      <dgm:prSet phldrT="[Texto]"/>
      <dgm:spPr/>
      <dgm:t>
        <a:bodyPr/>
        <a:lstStyle/>
        <a:p>
          <a:r>
            <a:rPr lang="es-ES" dirty="0" smtClean="0"/>
            <a:t>Fuente reclutamiento: 3.650 Ofertas anuales</a:t>
          </a:r>
          <a:endParaRPr lang="es-ES" dirty="0"/>
        </a:p>
      </dgm:t>
    </dgm:pt>
    <dgm:pt modelId="{94E26493-4E56-4F3F-BC25-A5DAB8CEB645}" type="parTrans" cxnId="{54F70EFB-3E4F-43DB-80C2-1768442447F5}">
      <dgm:prSet/>
      <dgm:spPr/>
      <dgm:t>
        <a:bodyPr/>
        <a:lstStyle/>
        <a:p>
          <a:endParaRPr lang="es-ES"/>
        </a:p>
      </dgm:t>
    </dgm:pt>
    <dgm:pt modelId="{6818B672-E440-4641-84AD-3001F5DE227F}" type="sibTrans" cxnId="{54F70EFB-3E4F-43DB-80C2-1768442447F5}">
      <dgm:prSet/>
      <dgm:spPr/>
      <dgm:t>
        <a:bodyPr/>
        <a:lstStyle/>
        <a:p>
          <a:endParaRPr lang="es-ES"/>
        </a:p>
      </dgm:t>
    </dgm:pt>
    <dgm:pt modelId="{13AB117F-8CA9-46C7-B4A9-5E31957DDDFD}">
      <dgm:prSet phldrT="[Texto]"/>
      <dgm:spPr/>
      <dgm:t>
        <a:bodyPr/>
        <a:lstStyle/>
        <a:p>
          <a:r>
            <a:rPr lang="es-ES" dirty="0" smtClean="0"/>
            <a:t>8.000 empresas colaboradoras: empleadores, consultoras de selección y </a:t>
          </a:r>
          <a:r>
            <a:rPr lang="es-ES" i="1" dirty="0" smtClean="0"/>
            <a:t>head-hunters</a:t>
          </a:r>
          <a:r>
            <a:rPr lang="es-ES" dirty="0" smtClean="0"/>
            <a:t> </a:t>
          </a:r>
          <a:endParaRPr lang="es-ES" dirty="0"/>
        </a:p>
      </dgm:t>
    </dgm:pt>
    <dgm:pt modelId="{E66FCFF9-0CAE-4578-A0A5-BE6CE8E1A7D0}" type="parTrans" cxnId="{CE89E674-628B-4B48-A2F0-F91A162D6BAF}">
      <dgm:prSet/>
      <dgm:spPr/>
      <dgm:t>
        <a:bodyPr/>
        <a:lstStyle/>
        <a:p>
          <a:endParaRPr lang="es-ES"/>
        </a:p>
      </dgm:t>
    </dgm:pt>
    <dgm:pt modelId="{086FE4DF-0FE0-4E69-BC28-69C333D3FC64}" type="sibTrans" cxnId="{CE89E674-628B-4B48-A2F0-F91A162D6BAF}">
      <dgm:prSet/>
      <dgm:spPr/>
      <dgm:t>
        <a:bodyPr/>
        <a:lstStyle/>
        <a:p>
          <a:endParaRPr lang="es-ES"/>
        </a:p>
      </dgm:t>
    </dgm:pt>
    <dgm:pt modelId="{822D5399-126D-4518-AA84-E21DD2C76ABD}">
      <dgm:prSet phldrT="[Texto]"/>
      <dgm:spPr/>
      <dgm:t>
        <a:bodyPr/>
        <a:lstStyle/>
        <a:p>
          <a:r>
            <a:rPr lang="es-ES" dirty="0" smtClean="0"/>
            <a:t>Incorporación laboral vía prácticas: 54%</a:t>
          </a:r>
          <a:endParaRPr lang="es-ES" dirty="0"/>
        </a:p>
      </dgm:t>
    </dgm:pt>
    <dgm:pt modelId="{1D4F3A15-050C-4959-BE7C-D8F6087DDF9A}" type="parTrans" cxnId="{C1EBCD15-9AB4-484D-8A8F-A30A68180B13}">
      <dgm:prSet/>
      <dgm:spPr/>
      <dgm:t>
        <a:bodyPr/>
        <a:lstStyle/>
        <a:p>
          <a:endParaRPr lang="es-ES"/>
        </a:p>
      </dgm:t>
    </dgm:pt>
    <dgm:pt modelId="{034B1047-81A0-48C5-8A12-25912FBEA2EA}" type="sibTrans" cxnId="{C1EBCD15-9AB4-484D-8A8F-A30A68180B13}">
      <dgm:prSet/>
      <dgm:spPr/>
      <dgm:t>
        <a:bodyPr/>
        <a:lstStyle/>
        <a:p>
          <a:endParaRPr lang="es-ES"/>
        </a:p>
      </dgm:t>
    </dgm:pt>
    <dgm:pt modelId="{98455F3A-2BF5-4B53-911C-07163456CB11}">
      <dgm:prSet phldrT="[Texto]"/>
      <dgm:spPr/>
      <dgm:t>
        <a:bodyPr/>
        <a:lstStyle/>
        <a:p>
          <a:r>
            <a:rPr lang="es-ES" dirty="0" smtClean="0"/>
            <a:t>Prácticas formativas: 98% </a:t>
          </a:r>
          <a:r>
            <a:rPr lang="es-ES" smtClean="0"/>
            <a:t>de solicitudes </a:t>
          </a:r>
          <a:r>
            <a:rPr lang="es-ES" dirty="0" smtClean="0"/>
            <a:t>becadas </a:t>
          </a:r>
          <a:endParaRPr lang="es-ES" dirty="0"/>
        </a:p>
      </dgm:t>
    </dgm:pt>
    <dgm:pt modelId="{64E52D85-E176-4D03-86E1-1390D50616B7}" type="parTrans" cxnId="{C87FAAC3-E603-4149-81DC-04DFF28F147E}">
      <dgm:prSet/>
      <dgm:spPr/>
      <dgm:t>
        <a:bodyPr/>
        <a:lstStyle/>
        <a:p>
          <a:endParaRPr lang="es-ES"/>
        </a:p>
      </dgm:t>
    </dgm:pt>
    <dgm:pt modelId="{A75F5F55-47BC-46B5-A8ED-260D0A361893}" type="sibTrans" cxnId="{C87FAAC3-E603-4149-81DC-04DFF28F147E}">
      <dgm:prSet/>
      <dgm:spPr/>
      <dgm:t>
        <a:bodyPr/>
        <a:lstStyle/>
        <a:p>
          <a:endParaRPr lang="es-ES"/>
        </a:p>
      </dgm:t>
    </dgm:pt>
    <dgm:pt modelId="{BB37A95D-FC40-48AD-AA0C-171993BB8120}" type="pres">
      <dgm:prSet presAssocID="{E6FFD85A-1726-4D4C-A588-64662BBC2189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s-ES"/>
        </a:p>
      </dgm:t>
    </dgm:pt>
    <dgm:pt modelId="{5C5D965E-C6CE-4E3A-BEFA-C3A1A02D81F7}" type="pres">
      <dgm:prSet presAssocID="{E6FFD85A-1726-4D4C-A588-64662BBC2189}" presName="pyramid" presStyleLbl="node1" presStyleIdx="0" presStyleCnt="1"/>
      <dgm:spPr/>
    </dgm:pt>
    <dgm:pt modelId="{42DC02D6-6DFE-4022-A256-11B851E2F781}" type="pres">
      <dgm:prSet presAssocID="{E6FFD85A-1726-4D4C-A588-64662BBC2189}" presName="theList" presStyleCnt="0"/>
      <dgm:spPr/>
    </dgm:pt>
    <dgm:pt modelId="{6762BA43-445A-4F46-B2AD-8D4E600EEED9}" type="pres">
      <dgm:prSet presAssocID="{30EE4DFD-2FCE-4A93-9C71-0E6C75CAEF00}" presName="aNode" presStyleLbl="fgAcc1" presStyleIdx="0" presStyleCnt="4" custScaleX="236597" custLinFactNeighborX="-359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123E485-00DC-484D-81C6-D6B938B1A9E3}" type="pres">
      <dgm:prSet presAssocID="{30EE4DFD-2FCE-4A93-9C71-0E6C75CAEF00}" presName="aSpace" presStyleCnt="0"/>
      <dgm:spPr/>
    </dgm:pt>
    <dgm:pt modelId="{936D206E-FAEA-40A9-BADE-A0360B8CF21E}" type="pres">
      <dgm:prSet presAssocID="{13AB117F-8CA9-46C7-B4A9-5E31957DDDFD}" presName="aNode" presStyleLbl="fgAcc1" presStyleIdx="1" presStyleCnt="4" custScaleX="236186" custScaleY="99735" custLinFactNeighborX="-5028" custLinFactNeighborY="596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A3FC6A0-EE6F-4E7D-80ED-A80EF42697F0}" type="pres">
      <dgm:prSet presAssocID="{13AB117F-8CA9-46C7-B4A9-5E31957DDDFD}" presName="aSpace" presStyleCnt="0"/>
      <dgm:spPr/>
    </dgm:pt>
    <dgm:pt modelId="{0496F29F-24C1-48BD-A425-8F0EBE852495}" type="pres">
      <dgm:prSet presAssocID="{822D5399-126D-4518-AA84-E21DD2C76ABD}" presName="aNode" presStyleLbl="fgAcc1" presStyleIdx="2" presStyleCnt="4" custScaleX="238640" custLinFactNeighborX="-1698" custLinFactNeighborY="596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362633-E75F-4F24-A58B-E9E9B3773F8B}" type="pres">
      <dgm:prSet presAssocID="{822D5399-126D-4518-AA84-E21DD2C76ABD}" presName="aSpace" presStyleCnt="0"/>
      <dgm:spPr/>
    </dgm:pt>
    <dgm:pt modelId="{99C2E867-86CE-4206-AEBE-44B4AF994BA2}" type="pres">
      <dgm:prSet presAssocID="{98455F3A-2BF5-4B53-911C-07163456CB11}" presName="aNode" presStyleLbl="fgAcc1" presStyleIdx="3" presStyleCnt="4" custScaleX="238640" custLinFactNeighborX="-1698" custLinFactNeighborY="596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BF6956-63E7-4C79-8676-08655750A559}" type="pres">
      <dgm:prSet presAssocID="{98455F3A-2BF5-4B53-911C-07163456CB11}" presName="aSpace" presStyleCnt="0"/>
      <dgm:spPr/>
    </dgm:pt>
  </dgm:ptLst>
  <dgm:cxnLst>
    <dgm:cxn modelId="{54F70EFB-3E4F-43DB-80C2-1768442447F5}" srcId="{E6FFD85A-1726-4D4C-A588-64662BBC2189}" destId="{30EE4DFD-2FCE-4A93-9C71-0E6C75CAEF00}" srcOrd="0" destOrd="0" parTransId="{94E26493-4E56-4F3F-BC25-A5DAB8CEB645}" sibTransId="{6818B672-E440-4641-84AD-3001F5DE227F}"/>
    <dgm:cxn modelId="{C87FAAC3-E603-4149-81DC-04DFF28F147E}" srcId="{E6FFD85A-1726-4D4C-A588-64662BBC2189}" destId="{98455F3A-2BF5-4B53-911C-07163456CB11}" srcOrd="3" destOrd="0" parTransId="{64E52D85-E176-4D03-86E1-1390D50616B7}" sibTransId="{A75F5F55-47BC-46B5-A8ED-260D0A361893}"/>
    <dgm:cxn modelId="{C1EBCD15-9AB4-484D-8A8F-A30A68180B13}" srcId="{E6FFD85A-1726-4D4C-A588-64662BBC2189}" destId="{822D5399-126D-4518-AA84-E21DD2C76ABD}" srcOrd="2" destOrd="0" parTransId="{1D4F3A15-050C-4959-BE7C-D8F6087DDF9A}" sibTransId="{034B1047-81A0-48C5-8A12-25912FBEA2EA}"/>
    <dgm:cxn modelId="{4C768567-4318-4D7E-B5AD-79CC868033E1}" type="presOf" srcId="{E6FFD85A-1726-4D4C-A588-64662BBC2189}" destId="{BB37A95D-FC40-48AD-AA0C-171993BB8120}" srcOrd="0" destOrd="0" presId="urn:microsoft.com/office/officeart/2005/8/layout/pyramid2"/>
    <dgm:cxn modelId="{4F1DC498-01B9-41A0-ADB3-0D261159A213}" type="presOf" srcId="{13AB117F-8CA9-46C7-B4A9-5E31957DDDFD}" destId="{936D206E-FAEA-40A9-BADE-A0360B8CF21E}" srcOrd="0" destOrd="0" presId="urn:microsoft.com/office/officeart/2005/8/layout/pyramid2"/>
    <dgm:cxn modelId="{CE89E674-628B-4B48-A2F0-F91A162D6BAF}" srcId="{E6FFD85A-1726-4D4C-A588-64662BBC2189}" destId="{13AB117F-8CA9-46C7-B4A9-5E31957DDDFD}" srcOrd="1" destOrd="0" parTransId="{E66FCFF9-0CAE-4578-A0A5-BE6CE8E1A7D0}" sibTransId="{086FE4DF-0FE0-4E69-BC28-69C333D3FC64}"/>
    <dgm:cxn modelId="{184F43B7-18DA-4AEE-81AF-1294A4070870}" type="presOf" srcId="{30EE4DFD-2FCE-4A93-9C71-0E6C75CAEF00}" destId="{6762BA43-445A-4F46-B2AD-8D4E600EEED9}" srcOrd="0" destOrd="0" presId="urn:microsoft.com/office/officeart/2005/8/layout/pyramid2"/>
    <dgm:cxn modelId="{692505EF-7667-4860-91FD-610CB32A1073}" type="presOf" srcId="{822D5399-126D-4518-AA84-E21DD2C76ABD}" destId="{0496F29F-24C1-48BD-A425-8F0EBE852495}" srcOrd="0" destOrd="0" presId="urn:microsoft.com/office/officeart/2005/8/layout/pyramid2"/>
    <dgm:cxn modelId="{BDBF1704-1D9E-4C85-BD24-C5143BFB5252}" type="presOf" srcId="{98455F3A-2BF5-4B53-911C-07163456CB11}" destId="{99C2E867-86CE-4206-AEBE-44B4AF994BA2}" srcOrd="0" destOrd="0" presId="urn:microsoft.com/office/officeart/2005/8/layout/pyramid2"/>
    <dgm:cxn modelId="{9D30AC76-66DD-42F7-93E3-3F8184E85878}" type="presParOf" srcId="{BB37A95D-FC40-48AD-AA0C-171993BB8120}" destId="{5C5D965E-C6CE-4E3A-BEFA-C3A1A02D81F7}" srcOrd="0" destOrd="0" presId="urn:microsoft.com/office/officeart/2005/8/layout/pyramid2"/>
    <dgm:cxn modelId="{A43F30CD-6D05-4E76-8C57-BDF1A183406F}" type="presParOf" srcId="{BB37A95D-FC40-48AD-AA0C-171993BB8120}" destId="{42DC02D6-6DFE-4022-A256-11B851E2F781}" srcOrd="1" destOrd="0" presId="urn:microsoft.com/office/officeart/2005/8/layout/pyramid2"/>
    <dgm:cxn modelId="{8F7A327B-BA79-4997-9E51-6695008167A3}" type="presParOf" srcId="{42DC02D6-6DFE-4022-A256-11B851E2F781}" destId="{6762BA43-445A-4F46-B2AD-8D4E600EEED9}" srcOrd="0" destOrd="0" presId="urn:microsoft.com/office/officeart/2005/8/layout/pyramid2"/>
    <dgm:cxn modelId="{56336569-2420-42E8-AE40-73E84174022E}" type="presParOf" srcId="{42DC02D6-6DFE-4022-A256-11B851E2F781}" destId="{C123E485-00DC-484D-81C6-D6B938B1A9E3}" srcOrd="1" destOrd="0" presId="urn:microsoft.com/office/officeart/2005/8/layout/pyramid2"/>
    <dgm:cxn modelId="{2ADF6B58-C82B-4E33-8F27-27C48802A47C}" type="presParOf" srcId="{42DC02D6-6DFE-4022-A256-11B851E2F781}" destId="{936D206E-FAEA-40A9-BADE-A0360B8CF21E}" srcOrd="2" destOrd="0" presId="urn:microsoft.com/office/officeart/2005/8/layout/pyramid2"/>
    <dgm:cxn modelId="{1FC52E71-F403-45F6-88D2-8916F9CFCC28}" type="presParOf" srcId="{42DC02D6-6DFE-4022-A256-11B851E2F781}" destId="{BA3FC6A0-EE6F-4E7D-80ED-A80EF42697F0}" srcOrd="3" destOrd="0" presId="urn:microsoft.com/office/officeart/2005/8/layout/pyramid2"/>
    <dgm:cxn modelId="{FCDFCC98-2637-4D19-B5E0-43E48CB376BD}" type="presParOf" srcId="{42DC02D6-6DFE-4022-A256-11B851E2F781}" destId="{0496F29F-24C1-48BD-A425-8F0EBE852495}" srcOrd="4" destOrd="0" presId="urn:microsoft.com/office/officeart/2005/8/layout/pyramid2"/>
    <dgm:cxn modelId="{59E671F6-0795-41DD-A3D0-37F9585A54EE}" type="presParOf" srcId="{42DC02D6-6DFE-4022-A256-11B851E2F781}" destId="{8A362633-E75F-4F24-A58B-E9E9B3773F8B}" srcOrd="5" destOrd="0" presId="urn:microsoft.com/office/officeart/2005/8/layout/pyramid2"/>
    <dgm:cxn modelId="{6B3DCBD6-B32E-471D-B20A-83F40611ECE4}" type="presParOf" srcId="{42DC02D6-6DFE-4022-A256-11B851E2F781}" destId="{99C2E867-86CE-4206-AEBE-44B4AF994BA2}" srcOrd="6" destOrd="0" presId="urn:microsoft.com/office/officeart/2005/8/layout/pyramid2"/>
    <dgm:cxn modelId="{3328659B-C03D-427A-A602-854358ED2372}" type="presParOf" srcId="{42DC02D6-6DFE-4022-A256-11B851E2F781}" destId="{8ABF6956-63E7-4C79-8676-08655750A559}" srcOrd="7" destOrd="0" presId="urn:microsoft.com/office/officeart/2005/8/layout/pyramid2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778" tIns="45889" rIns="91778" bIns="45889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778" tIns="45889" rIns="91778" bIns="45889" rtlCol="0"/>
          <a:lstStyle>
            <a:lvl1pPr algn="r">
              <a:defRPr sz="1200" smtClean="0"/>
            </a:lvl1pPr>
          </a:lstStyle>
          <a:p>
            <a:pPr>
              <a:defRPr/>
            </a:pPr>
            <a:fld id="{FD62DED3-F78F-4D9C-B0CA-64EDB51A3409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778" tIns="45889" rIns="91778" bIns="458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778" tIns="45889" rIns="91778" bIns="45889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CA99D3C-1DA2-4FA1-8526-02A95A7BEAD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5567" tIns="47783" rIns="95567" bIns="47783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5567" tIns="47783" rIns="95567" bIns="47783" rtlCol="0"/>
          <a:lstStyle>
            <a:lvl1pPr algn="r">
              <a:defRPr sz="1200"/>
            </a:lvl1pPr>
          </a:lstStyle>
          <a:p>
            <a:pPr>
              <a:defRPr/>
            </a:pPr>
            <a:fld id="{5585B8DF-431A-4B26-8BB1-88FE0DE51B6B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7" tIns="47783" rIns="95567" bIns="47783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5567" tIns="47783" rIns="95567" bIns="47783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5567" tIns="47783" rIns="95567" bIns="4778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5567" tIns="47783" rIns="95567" bIns="47783" rtlCol="0" anchor="b"/>
          <a:lstStyle>
            <a:lvl1pPr algn="r">
              <a:defRPr sz="1200"/>
            </a:lvl1pPr>
          </a:lstStyle>
          <a:p>
            <a:pPr>
              <a:defRPr/>
            </a:pPr>
            <a:fld id="{9FA0021E-0B1F-4053-BF61-768D2C3F13D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638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7937875-9EEA-4E5A-A27F-F9A8D9AD3296}" type="slidenum">
              <a:rPr lang="es-ES" smtClean="0"/>
              <a:pPr/>
              <a:t>1</a:t>
            </a:fld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09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6C7F4B-8043-46A4-BE06-F838F8DE40F7}" type="slidenum">
              <a:rPr lang="es-ES" smtClean="0"/>
              <a:pPr/>
              <a:t>16</a:t>
            </a:fld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301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5949C8-7338-4DDB-BADC-8DDE25DFA9CA}" type="slidenum">
              <a:rPr lang="es-ES" smtClean="0"/>
              <a:pPr/>
              <a:t>17</a:t>
            </a:fld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505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2247D0-EF61-4B61-A71E-768B711C262F}" type="slidenum">
              <a:rPr lang="es-ES" smtClean="0"/>
              <a:pPr/>
              <a:t>18</a:t>
            </a:fld>
            <a:endParaRPr lang="es-E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5017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DFAA3AD-3D48-4FCE-A141-94490BC29558}" type="slidenum">
              <a:rPr lang="es-ES" smtClean="0"/>
              <a:pPr/>
              <a:t>22</a:t>
            </a:fld>
            <a:endParaRPr 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5222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593B18-7FEB-4DED-853C-F0D7F8B4EC00}" type="slidenum">
              <a:rPr lang="es-ES" smtClean="0"/>
              <a:pPr/>
              <a:t>23</a:t>
            </a:fld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5427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A49DF0-33FB-465A-B20D-9A73E9D3BFBE}" type="slidenum">
              <a:rPr lang="es-ES" smtClean="0"/>
              <a:pPr/>
              <a:t>24</a:t>
            </a:fld>
            <a:endParaRPr 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5632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BD4468-3A8E-40F0-A3D1-2DB06FDE09D7}" type="slidenum">
              <a:rPr lang="es-ES" smtClean="0"/>
              <a:pPr/>
              <a:t>25</a:t>
            </a:fld>
            <a:endParaRPr lang="es-E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5837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307E93B-BE14-474D-AAA7-B3576848BFC7}" type="slidenum">
              <a:rPr lang="es-ES" smtClean="0"/>
              <a:pPr/>
              <a:t>26</a:t>
            </a:fld>
            <a:endParaRPr lang="es-E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6041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A3731F8-4126-4739-A1A7-3C94B889CB85}" type="slidenum">
              <a:rPr lang="es-ES" smtClean="0"/>
              <a:pPr/>
              <a:t>27</a:t>
            </a:fld>
            <a:endParaRPr lang="es-E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6246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747410-4DBA-486B-A432-D361E7A5ABA8}" type="slidenum">
              <a:rPr lang="es-ES" smtClean="0"/>
              <a:pPr/>
              <a:t>28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945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4D49F5-482F-4512-837A-73D0915DB026}" type="slidenum">
              <a:rPr lang="es-ES" smtClean="0"/>
              <a:pPr/>
              <a:t>3</a:t>
            </a:fld>
            <a:endParaRPr lang="es-E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6451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583F028-43CF-4388-9396-C311EDE36DC5}" type="slidenum">
              <a:rPr lang="es-ES" smtClean="0"/>
              <a:pPr/>
              <a:t>29</a:t>
            </a:fld>
            <a:endParaRPr lang="es-E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665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49FEF4F-AA6F-4E9A-A16F-74DB9984937F}" type="slidenum">
              <a:rPr lang="es-ES" smtClean="0"/>
              <a:pPr/>
              <a:t>30</a:t>
            </a:fld>
            <a:endParaRPr lang="es-E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6861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0BC64E-0D42-46DD-B76B-9866F25922F5}" type="slidenum">
              <a:rPr lang="es-ES" smtClean="0"/>
              <a:pPr/>
              <a:t>31</a:t>
            </a:fld>
            <a:endParaRPr lang="es-E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7168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92C43A-5DEE-447F-B29D-FDCE0CE441AF}" type="slidenum">
              <a:rPr lang="es-ES" smtClean="0"/>
              <a:pPr/>
              <a:t>33</a:t>
            </a:fld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150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F7D42D4-D440-46B1-861E-B0F221224D95}" type="slidenum">
              <a:rPr lang="es-ES" smtClean="0"/>
              <a:pPr/>
              <a:t>4</a:t>
            </a:fld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355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5F122A-0EB4-4F39-BD44-F5EFD1927FD1}" type="slidenum">
              <a:rPr lang="es-ES" smtClean="0"/>
              <a:pPr/>
              <a:t>5</a:t>
            </a:fld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560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9BCCEBB-5218-4AFB-9EF2-19D6B2A68631}" type="slidenum">
              <a:rPr lang="es-ES" smtClean="0"/>
              <a:pPr/>
              <a:t>6</a:t>
            </a:fld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867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2530ACF-6795-4435-BF14-4AE428151C99}" type="slidenum">
              <a:rPr lang="es-ES" smtClean="0"/>
              <a:pPr/>
              <a:t>8</a:t>
            </a:fld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481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985C800-E5E8-4A06-9894-D9D9A5DB912F}" type="slidenum">
              <a:rPr lang="es-ES" smtClean="0"/>
              <a:pPr/>
              <a:t>13</a:t>
            </a:fld>
            <a:endParaRPr 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686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8F46A9-1A5E-4999-8095-6A24CE72BFCA}" type="slidenum">
              <a:rPr lang="es-ES" smtClean="0"/>
              <a:pPr/>
              <a:t>14</a:t>
            </a:fld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891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77D9BC3-B1B4-4E4C-866C-350DC9643B30}" type="slidenum">
              <a:rPr lang="es-ES" smtClean="0"/>
              <a:pPr/>
              <a:t>15</a:t>
            </a:fld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Edif nuevo 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12000"/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Rectángulo"/>
          <p:cNvSpPr/>
          <p:nvPr userDrawn="1"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Rectángulo"/>
          <p:cNvSpPr/>
          <p:nvPr userDrawn="1"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9 Rectángulo"/>
          <p:cNvSpPr/>
          <p:nvPr userDrawn="1"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11" name="27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A6EBA83F-D2E9-47DD-AFE2-3003730093D2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12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A0349-20DA-4033-B2DC-C22F5DDFA35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Edif nuevo 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5" name="Picture 5" descr="N:\Marketing\Imagenes\Logos\ESIC\Logo Nuevo 2006\JPG\VERSIÓN 2 LÍNEAS\LOGO ESIC 2 LÍNEAS NEGRO.jpg"/>
          <p:cNvPicPr>
            <a:picLocks noChangeAspect="1" noChangeArrowheads="1"/>
          </p:cNvPicPr>
          <p:nvPr userDrawn="1"/>
        </p:nvPicPr>
        <p:blipFill>
          <a:blip r:embed="rId3"/>
          <a:srcRect l="7005" t="33505" r="7005" b="33430"/>
          <a:stretch>
            <a:fillRect/>
          </a:stretch>
        </p:blipFill>
        <p:spPr bwMode="auto">
          <a:xfrm>
            <a:off x="0" y="6381750"/>
            <a:ext cx="3714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B95A6-5D5F-4FE8-8473-0FB8710542D3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9C2D6-54DB-4C53-9D92-896277D301C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Edif nuevo 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5" name="Picture 5" descr="N:\Marketing\Imagenes\Logos\ESIC\Logo Nuevo 2006\JPG\VERSIÓN 2 LÍNEAS\LOGO ESIC 2 LÍNEAS NEGRO.jpg"/>
          <p:cNvPicPr>
            <a:picLocks noChangeAspect="1" noChangeArrowheads="1"/>
          </p:cNvPicPr>
          <p:nvPr userDrawn="1"/>
        </p:nvPicPr>
        <p:blipFill>
          <a:blip r:embed="rId3"/>
          <a:srcRect l="7005" t="33505" r="7005" b="33430"/>
          <a:stretch>
            <a:fillRect/>
          </a:stretch>
        </p:blipFill>
        <p:spPr bwMode="auto">
          <a:xfrm>
            <a:off x="0" y="6381750"/>
            <a:ext cx="3714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6 Triángulo isósceles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9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78A2C-0995-422A-A08A-2FF80DFE273B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10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CE415-86F3-4CA5-B712-5ED5AEF3463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Edif nuevo 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20000"/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5" name="9 Imagen" descr="ESIC_linea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6357938"/>
            <a:ext cx="518477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56B40-7A46-42F5-AB68-970AE2212B8C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71500" y="6286500"/>
            <a:ext cx="1981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9FDD7-2140-4480-AD73-E9FA1EF57862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Edif nuevo 2.jpg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5" name="Picture 5" descr="N:\Marketing\Imagenes\Logos\ESIC\Logo Nuevo 2006\JPG\VERSIÓN 2 LÍNEAS\LOGO ESIC 2 LÍNEAS NEGRO.jpg"/>
          <p:cNvPicPr>
            <a:picLocks noChangeAspect="1" noChangeArrowheads="1"/>
          </p:cNvPicPr>
          <p:nvPr userDrawn="1"/>
        </p:nvPicPr>
        <p:blipFill>
          <a:blip r:embed="rId4"/>
          <a:srcRect l="7005" t="33505" r="7005" b="33430"/>
          <a:stretch>
            <a:fillRect/>
          </a:stretch>
        </p:blipFill>
        <p:spPr bwMode="auto">
          <a:xfrm>
            <a:off x="0" y="6381750"/>
            <a:ext cx="3714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Rectángulo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D91BF-FAEA-494F-96A2-29AB6616760E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9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4E26D-15EE-4057-9717-52D4126BA33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Edif nuevo 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6" name="Picture 5" descr="N:\Marketing\Imagenes\Logos\ESIC\Logo Nuevo 2006\JPG\VERSIÓN 2 LÍNEAS\LOGO ESIC 2 LÍNEAS NEGRO.jpg"/>
          <p:cNvPicPr>
            <a:picLocks noChangeAspect="1" noChangeArrowheads="1"/>
          </p:cNvPicPr>
          <p:nvPr userDrawn="1"/>
        </p:nvPicPr>
        <p:blipFill>
          <a:blip r:embed="rId3"/>
          <a:srcRect l="7005" t="33505" r="7005" b="33430"/>
          <a:stretch>
            <a:fillRect/>
          </a:stretch>
        </p:blipFill>
        <p:spPr bwMode="auto">
          <a:xfrm>
            <a:off x="0" y="6381750"/>
            <a:ext cx="3714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887DD-03A8-4FE1-A99D-7216ECFDA171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8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6A18E-F847-4A47-B394-493139A5552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Edif nuevo 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8" name="Picture 5" descr="N:\Marketing\Imagenes\Logos\ESIC\Logo Nuevo 2006\JPG\VERSIÓN 2 LÍNEAS\LOGO ESIC 2 LÍNEAS NEGRO.jpg"/>
          <p:cNvPicPr>
            <a:picLocks noChangeAspect="1" noChangeArrowheads="1"/>
          </p:cNvPicPr>
          <p:nvPr userDrawn="1"/>
        </p:nvPicPr>
        <p:blipFill>
          <a:blip r:embed="rId3"/>
          <a:srcRect l="7005" t="33505" r="7005" b="33430"/>
          <a:stretch>
            <a:fillRect/>
          </a:stretch>
        </p:blipFill>
        <p:spPr bwMode="auto">
          <a:xfrm>
            <a:off x="0" y="6381750"/>
            <a:ext cx="3714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9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EF6A6-6D2C-4835-839E-6B5288E4BD68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10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199C1-97FB-4C54-8A45-EBE1003B91B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Edif nuevo 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4" name="Picture 5" descr="N:\Marketing\Imagenes\Logos\ESIC\Logo Nuevo 2006\JPG\VERSIÓN 2 LÍNEAS\LOGO ESIC 2 LÍNEAS NEGRO.jpg"/>
          <p:cNvPicPr>
            <a:picLocks noChangeAspect="1" noChangeArrowheads="1"/>
          </p:cNvPicPr>
          <p:nvPr userDrawn="1"/>
        </p:nvPicPr>
        <p:blipFill>
          <a:blip r:embed="rId3"/>
          <a:srcRect l="7005" t="33505" r="7005" b="33430"/>
          <a:stretch>
            <a:fillRect/>
          </a:stretch>
        </p:blipFill>
        <p:spPr bwMode="auto">
          <a:xfrm>
            <a:off x="0" y="6381750"/>
            <a:ext cx="3714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Triángulo isósceles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6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7D1B2-D30E-4EB1-ABC9-767368C1F7E3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7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A8A3D-3607-4BAA-BDBD-9CB29E58C13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dif nuevo 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3" name="Picture 5" descr="N:\Marketing\Imagenes\Logos\ESIC\Logo Nuevo 2006\JPG\VERSIÓN 2 LÍNEAS\LOGO ESIC 2 LÍNEAS NEGRO.jpg"/>
          <p:cNvPicPr>
            <a:picLocks noChangeAspect="1" noChangeArrowheads="1"/>
          </p:cNvPicPr>
          <p:nvPr userDrawn="1"/>
        </p:nvPicPr>
        <p:blipFill>
          <a:blip r:embed="rId3"/>
          <a:srcRect l="7005" t="33505" r="7005" b="33430"/>
          <a:stretch>
            <a:fillRect/>
          </a:stretch>
        </p:blipFill>
        <p:spPr bwMode="auto">
          <a:xfrm>
            <a:off x="0" y="6381750"/>
            <a:ext cx="3714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4 Triángulo isósceles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B102F-A989-40DD-B1BD-7639B39527E0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7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47C0C-52E7-4B61-A794-EAC3E1EE3F6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Edif nuevo 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6" name="Picture 5" descr="N:\Marketing\Imagenes\Logos\ESIC\Logo Nuevo 2006\JPG\VERSIÓN 2 LÍNEAS\LOGO ESIC 2 LÍNEAS NEGRO.jpg"/>
          <p:cNvPicPr>
            <a:picLocks noChangeAspect="1" noChangeArrowheads="1"/>
          </p:cNvPicPr>
          <p:nvPr userDrawn="1"/>
        </p:nvPicPr>
        <p:blipFill>
          <a:blip r:embed="rId3"/>
          <a:srcRect l="7005" t="33505" r="7005" b="33430"/>
          <a:stretch>
            <a:fillRect/>
          </a:stretch>
        </p:blipFill>
        <p:spPr bwMode="auto">
          <a:xfrm>
            <a:off x="0" y="6381750"/>
            <a:ext cx="3714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8 Triángulo isósceles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11 Marcador de contenido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0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28FF9-65D3-4542-837C-DC92D79C3B2A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11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156D4-1314-41B8-9466-99FE6C6EF8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Rectángulo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40344-1C19-4A1A-95E3-03B646627C23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9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E5867-2CC6-4EB0-AB9D-6FA3953EC57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2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1027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0EA1DFF-0847-49F4-B00C-E6E8D1EBD4BE}" type="datetimeFigureOut">
              <a:rPr lang="es-ES"/>
              <a:pPr>
                <a:defRPr/>
              </a:pPr>
              <a:t>17/12/2012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5972D41-4BDD-4BC3-9760-C8FC23BA572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28" name="27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28 Conector recto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9 Triángulo isósceles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png"/><Relationship Id="rId7" Type="http://schemas.openxmlformats.org/officeDocument/2006/relationships/hyperlink" Target="http://images.google.es/imgres?imgurl=http://www.efmd.org/attachments/tmpl_1_art_041115ecwg_att_060329geyj.jpg&amp;imgrefurl=http://www.efmd.org/component/efmd/?cmsid=041115dbvf&amp;usg=__QsWneB6u55YthMDT32xtr0_9IAo=&amp;h=285&amp;w=368&amp;sz=15&amp;hl=es&amp;start=1&amp;um=1&amp;tbnid=F9ULKwKC7MDzvM:&amp;tbnh=94&amp;tbnw=122&amp;prev=/images?q=cel+efmd&amp;hl=es&amp;um=1" TargetMode="External"/><Relationship Id="rId12" Type="http://schemas.openxmlformats.org/officeDocument/2006/relationships/image" Target="../media/image3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hyperlink" Target="http://images.google.es/imgres?imgurl=http://www.magix.com/uploads/pics/award_PCW_Recomendado_04.gif&amp;imgrefurl=http://www.magix.com/es/magix-ag/press/resultados-de-las-pruebas/award-popups/comentarios-sobre-las-pruebas-de-magix-mp3-maker/?mgxthickbox=1&amp;KeepThis=true&amp;TB_iframe=true&amp;height=500&amp;width=775&amp;usg=__tHlvyCm697CyIDP2DRzFolOD4i4=&amp;h=126&amp;w=138&amp;sz=7&amp;hl=es&amp;start=9&amp;tbnid=DWNiiL9knn1P8M:&amp;tbnh=85&amp;tbnw=93&amp;prev=/images?q=pc+world+recomendado&amp;gbv=2&amp;hl=es" TargetMode="External"/><Relationship Id="rId5" Type="http://schemas.openxmlformats.org/officeDocument/2006/relationships/image" Target="../media/image32.png"/><Relationship Id="rId10" Type="http://schemas.openxmlformats.org/officeDocument/2006/relationships/image" Target="../media/image35.jpeg"/><Relationship Id="rId4" Type="http://schemas.openxmlformats.org/officeDocument/2006/relationships/image" Target="../media/image31.png"/><Relationship Id="rId9" Type="http://schemas.openxmlformats.org/officeDocument/2006/relationships/hyperlink" Target="http://images.google.es/imgres?imgurl=http://www.parkingvip.com/img/garantia5.jpg&amp;imgrefurl=http://www.parkingvip.com/garantias.html&amp;usg=__Z44NDbkd2GG_Lpl5YZ630kqPmwM=&amp;h=104&amp;w=103&amp;sz=8&amp;hl=es&amp;start=13&amp;um=1&amp;tbnid=2imb0ypmIUhL1M:&amp;tbnh=84&amp;tbnw=83&amp;prev=/images?q=ISO+2000:9001&amp;hl=es&amp;um=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hyperlink" Target="http://images.google.es/imgres?imgurl=http://www.asfor.it/sitonuovo/ASFORINEUROPA/ASSOC_EUROPEE/Logo_Cladea.jpg&amp;imgrefurl=http://www.asfor.it/sitonuovo/ASFORINEUROPA/ASSOC_EUROPEE/CLADEA.htm&amp;usg=__86Gv1xAa8wEtcrFOo24C4bWuIMA=&amp;h=839&amp;w=932&amp;sz=126&amp;hl=es&amp;start=2&amp;um=1&amp;tbnid=zJqcTOfPfCbKPM:&amp;tbnh=132&amp;tbnw=147&amp;prev=/images?q=cladea&amp;hl=es&amp;um=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hyperlink" Target="http://www.universia.es/index.jsp" TargetMode="Externa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12" Type="http://schemas.openxmlformats.org/officeDocument/2006/relationships/image" Target="../media/image5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5" Type="http://schemas.openxmlformats.org/officeDocument/2006/relationships/image" Target="../media/image55.jpeg"/><Relationship Id="rId10" Type="http://schemas.openxmlformats.org/officeDocument/2006/relationships/image" Target="../media/image50.jpeg"/><Relationship Id="rId4" Type="http://schemas.openxmlformats.org/officeDocument/2006/relationships/image" Target="../media/image44.png"/><Relationship Id="rId9" Type="http://schemas.openxmlformats.org/officeDocument/2006/relationships/image" Target="../media/image49.jpeg"/><Relationship Id="rId1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pn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slide" Target="slide6.xml"/><Relationship Id="rId10" Type="http://schemas.openxmlformats.org/officeDocument/2006/relationships/image" Target="../media/image12.jpeg"/><Relationship Id="rId4" Type="http://schemas.openxmlformats.org/officeDocument/2006/relationships/image" Target="../media/image7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Edif nuevo 2.jp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15362" name="Picture 2" descr="N:\Marketing\Imagenes\Logos\ESIC\Logo Nuevo 2006\JPG\VERSIÓN CENTRADO 1\LOGO ESIC CENTRADO AZUL 28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138" y="115888"/>
            <a:ext cx="895191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633538" y="3860800"/>
            <a:ext cx="617855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Ejemplo de buenas prácticas </a:t>
            </a:r>
            <a:endParaRPr lang="es-ES" sz="2800" b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rebuchet MS" pitchFamily="34" charset="0"/>
            </a:endParaRPr>
          </a:p>
          <a:p>
            <a:pPr>
              <a:defRPr/>
            </a:pPr>
            <a:r>
              <a:rPr lang="es-E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de </a:t>
            </a:r>
            <a:r>
              <a:rPr lang="es-E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acciones descentralizadas</a:t>
            </a:r>
            <a:r>
              <a:rPr lang="es-E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:</a:t>
            </a:r>
          </a:p>
          <a:p>
            <a:pPr>
              <a:defRPr/>
            </a:pPr>
            <a:r>
              <a:rPr lang="es-E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Las </a:t>
            </a:r>
            <a:r>
              <a:rPr lang="es-E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relaciones </a:t>
            </a:r>
            <a:r>
              <a:rPr lang="es-E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universidad-empresa</a:t>
            </a:r>
            <a:endParaRPr lang="es-ES" sz="2800" b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rebuchet MS" pitchFamily="34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5795963" y="6092825"/>
            <a:ext cx="2514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Dr. Javier Espina Hellín</a:t>
            </a:r>
            <a:endParaRPr lang="es-ES" sz="1600" b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algn="ctr" eaLnBrk="1" hangingPunct="1"/>
            <a:endParaRPr lang="es-ES" sz="2800" b="1" smtClean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30722" name="4 CuadroTexto"/>
          <p:cNvSpPr txBox="1">
            <a:spLocks noChangeArrowheads="1"/>
          </p:cNvSpPr>
          <p:nvPr/>
        </p:nvSpPr>
        <p:spPr bwMode="auto">
          <a:xfrm>
            <a:off x="684213" y="1136650"/>
            <a:ext cx="8069262" cy="364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200" b="1">
                <a:latin typeface="Trebuchet MS" pitchFamily="34" charset="0"/>
              </a:rPr>
              <a:t>FORMACIÓN PARA EMPRESAS</a:t>
            </a:r>
          </a:p>
          <a:p>
            <a:endParaRPr lang="es-ES"/>
          </a:p>
          <a:p>
            <a:r>
              <a:rPr lang="es-ES" sz="2000" b="1">
                <a:latin typeface="Trebuchet MS" pitchFamily="34" charset="0"/>
              </a:rPr>
              <a:t>Formación a medida:</a:t>
            </a:r>
          </a:p>
          <a:p>
            <a:endParaRPr lang="es-ES"/>
          </a:p>
          <a:p>
            <a:pPr>
              <a:lnSpc>
                <a:spcPct val="150000"/>
              </a:lnSpc>
            </a:pPr>
            <a:r>
              <a:rPr lang="es-ES">
                <a:latin typeface="Trebuchet MS" pitchFamily="34" charset="0"/>
              </a:rPr>
              <a:t>Planes de Formación y Proyectos Especializados por Áreas Funcionales</a:t>
            </a:r>
          </a:p>
          <a:p>
            <a:pPr>
              <a:lnSpc>
                <a:spcPct val="150000"/>
              </a:lnSpc>
            </a:pPr>
            <a:r>
              <a:rPr lang="es-ES">
                <a:latin typeface="Trebuchet MS" pitchFamily="34" charset="0"/>
              </a:rPr>
              <a:t>Desarrollo Directivo y Alta Dirección</a:t>
            </a:r>
          </a:p>
          <a:p>
            <a:pPr>
              <a:lnSpc>
                <a:spcPct val="150000"/>
              </a:lnSpc>
            </a:pPr>
            <a:r>
              <a:rPr lang="es-ES">
                <a:latin typeface="Trebuchet MS" pitchFamily="34" charset="0"/>
              </a:rPr>
              <a:t>Proyectos de Formación y Asesoramiento para la Creación y Consolidación de Empresas</a:t>
            </a:r>
          </a:p>
          <a:p>
            <a:pPr>
              <a:lnSpc>
                <a:spcPct val="150000"/>
              </a:lnSpc>
            </a:pPr>
            <a:r>
              <a:rPr lang="es-ES">
                <a:latin typeface="Trebuchet MS" pitchFamily="34" charset="0"/>
              </a:rPr>
              <a:t>Apoyo en el diseño e implantación de Universidades Corporativas</a:t>
            </a:r>
          </a:p>
          <a:p>
            <a:endParaRPr lang="es-ES"/>
          </a:p>
        </p:txBody>
      </p:sp>
      <p:pic>
        <p:nvPicPr>
          <p:cNvPr id="30723" name="6 Imagen"/>
          <p:cNvPicPr>
            <a:picLocks noChangeAspect="1"/>
          </p:cNvPicPr>
          <p:nvPr/>
        </p:nvPicPr>
        <p:blipFill>
          <a:blip r:embed="rId2"/>
          <a:srcRect l="8002" t="27879" r="7668" b="29208"/>
          <a:stretch>
            <a:fillRect/>
          </a:stretch>
        </p:blipFill>
        <p:spPr bwMode="auto">
          <a:xfrm>
            <a:off x="1536700" y="115888"/>
            <a:ext cx="60706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algn="ctr" eaLnBrk="1" hangingPunct="1"/>
            <a:endParaRPr lang="es-ES" sz="2800" b="1" smtClean="0">
              <a:solidFill>
                <a:schemeClr val="tx1"/>
              </a:solidFill>
              <a:latin typeface="Trebuchet MS" pitchFamily="34" charset="0"/>
            </a:endParaRPr>
          </a:p>
        </p:txBody>
      </p:sp>
      <p:pic>
        <p:nvPicPr>
          <p:cNvPr id="31746" name="6 Imagen"/>
          <p:cNvPicPr>
            <a:picLocks noChangeAspect="1"/>
          </p:cNvPicPr>
          <p:nvPr/>
        </p:nvPicPr>
        <p:blipFill>
          <a:blip r:embed="rId2"/>
          <a:srcRect l="8002" t="27879" r="7668" b="29208"/>
          <a:stretch>
            <a:fillRect/>
          </a:stretch>
        </p:blipFill>
        <p:spPr bwMode="auto">
          <a:xfrm>
            <a:off x="1536700" y="115888"/>
            <a:ext cx="60706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187450" y="1341438"/>
            <a:ext cx="7488238" cy="4030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s-ES" sz="2200" dirty="0">
                <a:latin typeface="Trebuchet MS" pitchFamily="34" charset="0"/>
              </a:rPr>
              <a:t>FORMACIÓN IMPARTIDA POR EL ÁREA</a:t>
            </a:r>
          </a:p>
          <a:p>
            <a:pPr algn="r">
              <a:defRPr/>
            </a:pPr>
            <a:r>
              <a:rPr lang="es-ES" sz="1400" dirty="0">
                <a:latin typeface="Trebuchet MS" pitchFamily="34" charset="0"/>
              </a:rPr>
              <a:t>ENERO A OCTUBRE 2012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s-ES" sz="1600" dirty="0">
              <a:latin typeface="Trebuchet MS" pitchFamily="34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CLIENTES </a:t>
            </a:r>
            <a:r>
              <a:rPr lang="es-ES" sz="1600" dirty="0">
                <a:latin typeface="Trebuchet MS" pitchFamily="34" charset="0"/>
              </a:rPr>
              <a:t>IN </a:t>
            </a:r>
            <a:r>
              <a:rPr lang="es-ES" sz="1600" dirty="0">
                <a:latin typeface="Trebuchet MS" pitchFamily="34" charset="0"/>
              </a:rPr>
              <a:t>COMPANY - 6.831,5 horas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CREACIÓN Y CONSOLIDACIÓN DE EMPRESAS </a:t>
            </a:r>
            <a:r>
              <a:rPr lang="es-ES" sz="1600" dirty="0">
                <a:latin typeface="Trebuchet MS" pitchFamily="34" charset="0"/>
              </a:rPr>
              <a:t>- 4.006 horas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PROGRAMAS ABIERTOS:</a:t>
            </a:r>
            <a:endParaRPr lang="es-ES" sz="1600" dirty="0">
              <a:solidFill>
                <a:srgbClr val="000000"/>
              </a:solidFill>
              <a:latin typeface="Trebuchet MS" pitchFamily="34" charset="0"/>
            </a:endParaRPr>
          </a:p>
          <a:p>
            <a:pPr marL="742950" lvl="1" indent="-285750">
              <a:buFont typeface="Arial" pitchFamily="34" charset="0"/>
              <a:buChar char="•"/>
              <a:defRPr/>
            </a:pPr>
            <a:r>
              <a:rPr lang="es-ES" sz="1600" dirty="0">
                <a:solidFill>
                  <a:srgbClr val="000000"/>
                </a:solidFill>
                <a:latin typeface="Trebuchet MS" pitchFamily="34" charset="0"/>
              </a:rPr>
              <a:t>Corta duración – 2.035,5 horas</a:t>
            </a:r>
          </a:p>
          <a:p>
            <a:pPr marL="742950" lvl="1" indent="-285750">
              <a:buFont typeface="Arial" pitchFamily="34" charset="0"/>
              <a:buChar char="•"/>
              <a:defRPr/>
            </a:pPr>
            <a:r>
              <a:rPr lang="es-ES" sz="1600" dirty="0">
                <a:solidFill>
                  <a:srgbClr val="000000"/>
                </a:solidFill>
                <a:latin typeface="Trebuchet MS" pitchFamily="34" charset="0"/>
              </a:rPr>
              <a:t>Larga duración – 2.170 horas</a:t>
            </a:r>
          </a:p>
          <a:p>
            <a:pPr marL="742950" lvl="1" indent="-285750">
              <a:buFont typeface="Arial" pitchFamily="34" charset="0"/>
              <a:buChar char="•"/>
              <a:defRPr/>
            </a:pPr>
            <a:endParaRPr lang="es-ES" sz="1600" dirty="0">
              <a:solidFill>
                <a:srgbClr val="000000"/>
              </a:solidFill>
              <a:latin typeface="Trebuchet MS" pitchFamily="34" charset="0"/>
            </a:endParaRPr>
          </a:p>
          <a:p>
            <a:pPr lvl="1">
              <a:defRPr/>
            </a:pPr>
            <a:r>
              <a:rPr lang="es-ES" sz="1600" dirty="0">
                <a:solidFill>
                  <a:srgbClr val="000000"/>
                </a:solidFill>
                <a:latin typeface="Trebuchet MS" pitchFamily="34" charset="0"/>
              </a:rPr>
              <a:t>				</a:t>
            </a:r>
          </a:p>
          <a:p>
            <a:pPr lvl="1">
              <a:defRPr/>
            </a:pPr>
            <a:r>
              <a:rPr lang="es-ES" sz="1600" dirty="0">
                <a:solidFill>
                  <a:srgbClr val="000000"/>
                </a:solidFill>
                <a:latin typeface="Trebuchet MS" pitchFamily="34" charset="0"/>
              </a:rPr>
              <a:t>	</a:t>
            </a:r>
            <a:r>
              <a:rPr lang="es-ES" sz="1600" dirty="0">
                <a:solidFill>
                  <a:srgbClr val="000000"/>
                </a:solidFill>
                <a:latin typeface="Trebuchet MS" pitchFamily="34" charset="0"/>
              </a:rPr>
              <a:t>			</a:t>
            </a:r>
            <a:r>
              <a:rPr lang="es-ES" b="1" dirty="0">
                <a:solidFill>
                  <a:srgbClr val="000000"/>
                </a:solidFill>
                <a:latin typeface="Trebuchet MS" pitchFamily="34" charset="0"/>
              </a:rPr>
              <a:t>TOTAL HORAS DE FORMACIÓN</a:t>
            </a:r>
          </a:p>
          <a:p>
            <a:pPr lvl="1">
              <a:defRPr/>
            </a:pPr>
            <a:r>
              <a:rPr lang="es-ES" b="1" dirty="0">
                <a:solidFill>
                  <a:srgbClr val="000000"/>
                </a:solidFill>
                <a:latin typeface="Trebuchet MS" pitchFamily="34" charset="0"/>
              </a:rPr>
              <a:t>	</a:t>
            </a:r>
            <a:r>
              <a:rPr lang="es-ES" b="1" dirty="0">
                <a:solidFill>
                  <a:srgbClr val="000000"/>
                </a:solidFill>
                <a:latin typeface="Trebuchet MS" pitchFamily="34" charset="0"/>
              </a:rPr>
              <a:t>				   15.043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s-ES" sz="1600" dirty="0"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endParaRPr lang="es-ES" sz="16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469900" y="1628775"/>
            <a:ext cx="5902325" cy="3694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Acciones </a:t>
            </a:r>
            <a:r>
              <a:rPr lang="es-ES" dirty="0">
                <a:latin typeface="Trebuchet MS" pitchFamily="34" charset="0"/>
              </a:rPr>
              <a:t>orientadas a fomentar </a:t>
            </a:r>
            <a:r>
              <a:rPr lang="es-ES" dirty="0">
                <a:latin typeface="Trebuchet MS" pitchFamily="34" charset="0"/>
              </a:rPr>
              <a:t>el emprendimiento y la </a:t>
            </a:r>
            <a:r>
              <a:rPr lang="es-ES" dirty="0">
                <a:latin typeface="Trebuchet MS" pitchFamily="34" charset="0"/>
              </a:rPr>
              <a:t>creación y consolidación de </a:t>
            </a:r>
            <a:r>
              <a:rPr lang="es-ES" dirty="0">
                <a:latin typeface="Trebuchet MS" pitchFamily="34" charset="0"/>
              </a:rPr>
              <a:t>empresas.</a:t>
            </a:r>
            <a:endParaRPr lang="es-ES" dirty="0">
              <a:latin typeface="Trebuchet MS" pitchFamily="34" charset="0"/>
            </a:endParaRPr>
          </a:p>
          <a:p>
            <a:pPr lvl="1">
              <a:defRPr/>
            </a:pPr>
            <a:endParaRPr lang="es-ES" dirty="0">
              <a:latin typeface="Trebuchet MS" pitchFamily="34" charset="0"/>
            </a:endParaRPr>
          </a:p>
          <a:p>
            <a:pPr marL="173038" indent="-173038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Asistencia técnica, consultorías y </a:t>
            </a:r>
            <a:r>
              <a:rPr lang="es-ES" dirty="0">
                <a:latin typeface="Trebuchet MS" pitchFamily="34" charset="0"/>
              </a:rPr>
              <a:t>formación en proyectos de desarrollo internacional.</a:t>
            </a:r>
          </a:p>
          <a:p>
            <a:pPr marL="630238" lvl="1" indent="-173038">
              <a:buFont typeface="Arial" pitchFamily="34" charset="0"/>
              <a:buChar char="•"/>
              <a:defRPr/>
            </a:pPr>
            <a:endParaRPr lang="es-ES" dirty="0">
              <a:latin typeface="Trebuchet MS" pitchFamily="34" charset="0"/>
            </a:endParaRPr>
          </a:p>
          <a:p>
            <a:pPr marL="173038" indent="-173038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Implantación de programas abiertos en colaboración con Cámaras de Comercio y Asociaciones Empresariales</a:t>
            </a:r>
          </a:p>
          <a:p>
            <a:pPr marL="173038" indent="-173038">
              <a:buFont typeface="Arial" pitchFamily="34" charset="0"/>
              <a:buChar char="•"/>
              <a:defRPr/>
            </a:pPr>
            <a:endParaRPr lang="es-ES" dirty="0">
              <a:latin typeface="Trebuchet MS" pitchFamily="34" charset="0"/>
            </a:endParaRPr>
          </a:p>
          <a:p>
            <a:pPr marL="173038" indent="-173038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Formación continua al personal interno de las administraciones u otros colectivos.</a:t>
            </a:r>
          </a:p>
          <a:p>
            <a:pPr marL="173038" indent="-173038">
              <a:buFont typeface="Arial" pitchFamily="34" charset="0"/>
              <a:buChar char="•"/>
              <a:defRPr/>
            </a:pPr>
            <a:endParaRPr lang="es-ES" dirty="0">
              <a:latin typeface="Trebuchet MS" pitchFamily="34" charset="0"/>
            </a:endParaRPr>
          </a:p>
        </p:txBody>
      </p:sp>
      <p:pic>
        <p:nvPicPr>
          <p:cNvPr id="32770" name="Picture 3" descr="N:\Marketing\Imagenes\Imagenes folletos\863662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7638" y="1700213"/>
            <a:ext cx="2538412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7863" y="333375"/>
            <a:ext cx="67738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2.Creación y desarrollo empresarial 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ómo elaborar el Plan empresa para iniciar proyectos rentable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115888"/>
            <a:ext cx="4186238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6 CuadroTexto"/>
          <p:cNvSpPr txBox="1">
            <a:spLocks noChangeArrowheads="1"/>
          </p:cNvSpPr>
          <p:nvPr/>
        </p:nvSpPr>
        <p:spPr bwMode="auto">
          <a:xfrm>
            <a:off x="712788" y="1341438"/>
            <a:ext cx="76088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b="1">
                <a:solidFill>
                  <a:srgbClr val="000000"/>
                </a:solidFill>
              </a:rPr>
              <a:t>Cómo elaborar el Plan de Empresa para iniciar proyectos rentables.</a:t>
            </a:r>
            <a:endParaRPr lang="es-ES">
              <a:solidFill>
                <a:srgbClr val="000000"/>
              </a:solidFill>
            </a:endParaRPr>
          </a:p>
          <a:p>
            <a:pPr algn="ctr"/>
            <a:endParaRPr lang="es-ES"/>
          </a:p>
        </p:txBody>
      </p:sp>
      <p:sp>
        <p:nvSpPr>
          <p:cNvPr id="33795" name="7 CuadroTexto"/>
          <p:cNvSpPr txBox="1">
            <a:spLocks noChangeArrowheads="1"/>
          </p:cNvSpPr>
          <p:nvPr/>
        </p:nvSpPr>
        <p:spPr bwMode="auto">
          <a:xfrm>
            <a:off x="684213" y="1700213"/>
            <a:ext cx="7920037" cy="480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/>
              <a:t>Ofrece formación-asesoramiento a los antiguos alumnos que tienen interés en llevar a cabo un proyecto empresarial y/o que quieren valorar la viabilidad de sus ideas. </a:t>
            </a:r>
          </a:p>
          <a:p>
            <a:pPr algn="just"/>
            <a:endParaRPr lang="es-ES"/>
          </a:p>
          <a:p>
            <a:pPr algn="just"/>
            <a:r>
              <a:rPr lang="es-ES"/>
              <a:t>El programa se estructura en sesiones teórico-prácticas y sesiones de asesoramiento individual que permitirán al participante centrar su idea empresarial y determinar los objetivos de rentabilidad y liquidez. A lo largo del programa se expondrán los elementos clave para el análisis de las viabilidades (técnica, comercial, económica y financiera) del proyecto empresarial y se asesorará a cada participante en la elaboración de su propio plan. </a:t>
            </a:r>
          </a:p>
          <a:p>
            <a:pPr algn="just"/>
            <a:endParaRPr lang="es-ES"/>
          </a:p>
          <a:p>
            <a:pPr algn="just"/>
            <a:r>
              <a:rPr lang="es-ES"/>
              <a:t>En la actual convocatoria (2ª edición) se han presentado mas de 50 iniciativas llegándose a gestionar 22 proyectos que han entrado en la parte de formación y asesoramiento de los cuales 16 de ellos están en diferentes fases de desarrollo generándose sinergias entre diferentes proyectos.</a:t>
            </a:r>
          </a:p>
          <a:p>
            <a:pPr algn="just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77863" y="333375"/>
            <a:ext cx="5786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3.Prácticas </a:t>
            </a: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en Empresa</a:t>
            </a: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6294438" y="3284538"/>
            <a:ext cx="216535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 </a:t>
            </a:r>
            <a:r>
              <a:rPr lang="es-ES_tradnl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OFERTAS EN PRÁCTICAS DEMANDADAS </a:t>
            </a:r>
            <a:r>
              <a:rPr lang="es-ES_tradnl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A ESIC POR LA EMPRESA </a:t>
            </a:r>
            <a:endParaRPr lang="es-ES_tradnl" sz="14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  <a:p>
            <a:pPr algn="ctr">
              <a:defRPr/>
            </a:pPr>
            <a:endParaRPr lang="es-ES_tradnl" sz="14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  <a:p>
            <a:pPr algn="ctr">
              <a:defRPr/>
            </a:pPr>
            <a:r>
              <a:rPr lang="es-ES_tradnl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(SECTORES </a:t>
            </a:r>
            <a:r>
              <a:rPr lang="es-ES_tradnl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DE </a:t>
            </a:r>
            <a:r>
              <a:rPr lang="es-ES_tradnl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ACTIVIDAD)</a:t>
            </a:r>
            <a:endParaRPr lang="es-ES_tradnl" sz="12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2060575" y="3900488"/>
            <a:ext cx="4238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400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s-ES_tradnl" sz="1400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%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113088" y="3621088"/>
            <a:ext cx="458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400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s-ES_tradnl" sz="1400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%</a:t>
            </a: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3530600" y="4214813"/>
            <a:ext cx="423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400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s-ES_tradnl" sz="1400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%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3648075" y="4808538"/>
            <a:ext cx="423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400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s-ES_tradnl" sz="1400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%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1643063" y="4978400"/>
            <a:ext cx="423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400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s-ES_tradnl" sz="1400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%</a:t>
            </a:r>
          </a:p>
        </p:txBody>
      </p:sp>
      <p:sp>
        <p:nvSpPr>
          <p:cNvPr id="35848" name="1 CuadroTexto"/>
          <p:cNvSpPr txBox="1">
            <a:spLocks noChangeArrowheads="1"/>
          </p:cNvSpPr>
          <p:nvPr/>
        </p:nvSpPr>
        <p:spPr bwMode="auto">
          <a:xfrm>
            <a:off x="785813" y="1125538"/>
            <a:ext cx="7500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Trebuchet MS" pitchFamily="34" charset="0"/>
              </a:rPr>
              <a:t>Potencia la presencia de los alumnos en las empresas, facilitando la aplicación de conocimientos teórico-prácticos, utilizando herramientas y técnicas de gestión que han ido adquiriendo a lo largo de sus estudios mediante actividades integradas en su desarrollo formativo.</a:t>
            </a:r>
          </a:p>
        </p:txBody>
      </p:sp>
      <p:pic>
        <p:nvPicPr>
          <p:cNvPr id="3584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2635250"/>
            <a:ext cx="49625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3"/>
          <a:srcRect b="8749"/>
          <a:stretch>
            <a:fillRect/>
          </a:stretch>
        </p:blipFill>
        <p:spPr bwMode="auto">
          <a:xfrm>
            <a:off x="5651500" y="0"/>
            <a:ext cx="3460750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92150" y="115888"/>
            <a:ext cx="5786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3.Bolsa </a:t>
            </a: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de Trabajo</a:t>
            </a: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692150" y="1196975"/>
            <a:ext cx="4959350" cy="45354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266700" indent="-266700">
              <a:spcBef>
                <a:spcPct val="20000"/>
              </a:spcBef>
              <a:buSzPct val="80000"/>
              <a:buFont typeface="Wingdings" pitchFamily="2" charset="2"/>
              <a:buChar char="§"/>
            </a:pPr>
            <a:r>
              <a:rPr lang="es-ES_tradnl" sz="1600">
                <a:latin typeface="Trebuchet MS" pitchFamily="34" charset="0"/>
              </a:rPr>
              <a:t>Centrada en facilitar la incorporación y el desarrollo profesional de nuestros alumnos en el mercado laboral, satisfaciendo las necesidades de personal cualificado en las empresas.</a:t>
            </a:r>
          </a:p>
          <a:p>
            <a:pPr marL="266700" indent="-266700">
              <a:spcBef>
                <a:spcPts val="1800"/>
              </a:spcBef>
              <a:buSzPct val="80000"/>
              <a:buFont typeface="Wingdings" pitchFamily="2" charset="2"/>
              <a:buChar char="§"/>
            </a:pPr>
            <a:r>
              <a:rPr lang="es-ES_tradnl" sz="1600">
                <a:latin typeface="Trebuchet MS" pitchFamily="34" charset="0"/>
              </a:rPr>
              <a:t>Asesora de forma personalizada a los interesados y les brinda la oportunidad de acceder a procesos de selección acordes a su formación, experiencia y preferencias.</a:t>
            </a:r>
          </a:p>
          <a:p>
            <a:pPr marL="266700" indent="-266700">
              <a:spcBef>
                <a:spcPts val="1800"/>
              </a:spcBef>
              <a:buSzPct val="80000"/>
              <a:buFont typeface="Wingdings" pitchFamily="2" charset="2"/>
              <a:buChar char="§"/>
            </a:pPr>
            <a:r>
              <a:rPr lang="es-ES_tradnl" sz="1600">
                <a:latin typeface="Trebuchet MS" pitchFamily="34" charset="0"/>
              </a:rPr>
              <a:t>Se trata de un servicio a disposición de los antiguos alumnos a lo largo de toda su carrera profesional. </a:t>
            </a:r>
          </a:p>
        </p:txBody>
      </p:sp>
      <p:sp>
        <p:nvSpPr>
          <p:cNvPr id="37892" name="5 CuadroTexto"/>
          <p:cNvSpPr txBox="1">
            <a:spLocks noChangeArrowheads="1"/>
          </p:cNvSpPr>
          <p:nvPr/>
        </p:nvSpPr>
        <p:spPr bwMode="auto">
          <a:xfrm>
            <a:off x="328613" y="5148263"/>
            <a:ext cx="5688012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Ponemos en contacto a mas de 40 empresas demandantes de talento directivo con nuestros alumnos y antiguos para incorporarlos a sus procesos de selección, con la finalidad de favorecer la adecuada transición de la universidad al mundo laboral. </a:t>
            </a:r>
          </a:p>
          <a:p>
            <a:pPr algn="r"/>
            <a:r>
              <a:rPr lang="es-ES" sz="1400" b="1">
                <a:solidFill>
                  <a:srgbClr val="00B0F0"/>
                </a:solidFill>
                <a:latin typeface="Trebuchet MS" pitchFamily="34" charset="0"/>
              </a:rPr>
              <a:t>ww.esic.edu/meet</a:t>
            </a:r>
          </a:p>
        </p:txBody>
      </p:sp>
      <p:pic>
        <p:nvPicPr>
          <p:cNvPr id="37893" name="Picture 6" descr="N:\Marketing\MATERIAL\MEET\MEET 2012\PORTADA FOLLETO Y LOGO 2012\Logo MEET your future 2012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2263" y="4508500"/>
            <a:ext cx="12954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84213" y="390525"/>
            <a:ext cx="5786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3.Bolsa </a:t>
            </a: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de Trabajo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429000"/>
            <a:ext cx="4953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468313" y="2420938"/>
            <a:ext cx="4032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OFERTAS LABORALES DEMANDADAS </a:t>
            </a:r>
            <a:r>
              <a:rPr lang="es-ES_tradnl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A ESIC POR LA EMPRESA </a:t>
            </a:r>
            <a:endParaRPr lang="es-ES_tradnl" sz="14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s-ES_tradnl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(SECTORES </a:t>
            </a:r>
            <a:r>
              <a:rPr lang="es-ES_tradnl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DE </a:t>
            </a:r>
            <a:r>
              <a:rPr lang="es-ES_tradnl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ACTIVIDAD)</a:t>
            </a:r>
            <a:endParaRPr lang="es-ES_tradnl" sz="12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260350"/>
            <a:ext cx="42116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84213" y="390525"/>
            <a:ext cx="5786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</a:rPr>
              <a:t>3.</a:t>
            </a: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Bolsa </a:t>
            </a: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de Trabajo</a:t>
            </a:r>
          </a:p>
        </p:txBody>
      </p:sp>
      <p:graphicFrame>
        <p:nvGraphicFramePr>
          <p:cNvPr id="6" name="5 Diagrama"/>
          <p:cNvGraphicFramePr/>
          <p:nvPr/>
        </p:nvGraphicFramePr>
        <p:xfrm>
          <a:off x="683568" y="980728"/>
          <a:ext cx="784887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0113" y="404813"/>
            <a:ext cx="6858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4.ESIC y la sociedad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44034" name="Rectangle 9"/>
          <p:cNvSpPr>
            <a:spLocks noChangeArrowheads="1"/>
          </p:cNvSpPr>
          <p:nvPr/>
        </p:nvSpPr>
        <p:spPr bwMode="auto">
          <a:xfrm>
            <a:off x="900113" y="1050925"/>
            <a:ext cx="72723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75000"/>
            </a:pPr>
            <a:r>
              <a:rPr lang="es-ES" sz="1600">
                <a:latin typeface="Trebuchet MS" pitchFamily="34" charset="0"/>
              </a:rPr>
              <a:t>ESIC es una institución plenamente comprometida con su misión fundacional y sus valores éticos, prueba de ello es la forma responsable en la que desarrolla cada una de sus acciones con el fin de realizar una labor de contribución social.</a:t>
            </a:r>
            <a:endParaRPr lang="es-ES_tradnl" sz="1600">
              <a:latin typeface="Trebuchet MS" pitchFamily="34" charset="0"/>
            </a:endParaRP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/>
          <a:srcRect l="11209" t="8966" r="8447" b="8482"/>
          <a:stretch>
            <a:fillRect/>
          </a:stretch>
        </p:blipFill>
        <p:spPr bwMode="auto">
          <a:xfrm>
            <a:off x="901700" y="2298700"/>
            <a:ext cx="189547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1 CuadroTexto"/>
          <p:cNvSpPr txBox="1">
            <a:spLocks noChangeArrowheads="1"/>
          </p:cNvSpPr>
          <p:nvPr/>
        </p:nvSpPr>
        <p:spPr bwMode="auto">
          <a:xfrm>
            <a:off x="3059113" y="2298700"/>
            <a:ext cx="5689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75000"/>
            </a:pPr>
            <a:r>
              <a:rPr lang="es-ES" sz="1400">
                <a:latin typeface="Trebuchet MS" pitchFamily="34" charset="0"/>
              </a:rPr>
              <a:t>Ofrecemos a estudiantes de todo el mundo una oportunidad para poder demostrar su valía a través de una competición internacional en la que tendrán que poner en práctica todos los conocimientos aprendidos mediante la toma de decisiones en una organización.</a:t>
            </a:r>
          </a:p>
          <a:p>
            <a:pPr algn="r">
              <a:buSzPct val="175000"/>
            </a:pPr>
            <a:r>
              <a:rPr lang="es-ES" sz="1400" b="1">
                <a:solidFill>
                  <a:srgbClr val="FF0000"/>
                </a:solidFill>
                <a:latin typeface="Trebuchet MS" pitchFamily="34" charset="0"/>
              </a:rPr>
              <a:t>www.globalmarketingcompetition.com</a:t>
            </a:r>
          </a:p>
        </p:txBody>
      </p:sp>
      <p:pic>
        <p:nvPicPr>
          <p:cNvPr id="44037" name="Picture 2" descr="http://www.esic.es/imagenes/sociedad_ho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1700" y="3789363"/>
            <a:ext cx="18954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8 CuadroTexto"/>
          <p:cNvSpPr txBox="1">
            <a:spLocks noChangeArrowheads="1"/>
          </p:cNvSpPr>
          <p:nvPr/>
        </p:nvSpPr>
        <p:spPr bwMode="auto">
          <a:xfrm>
            <a:off x="3059113" y="3789363"/>
            <a:ext cx="5689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Acercamos los grandes directivos y profesionales del marketing, la empresa y la comunicación a todos los públicos en un evento anual de asistencia gratuita en la que conocer las experiencias de los mejores expertos del sector.</a:t>
            </a:r>
          </a:p>
          <a:p>
            <a:pPr algn="r"/>
            <a:r>
              <a:rPr lang="es-ES" sz="1400" b="1">
                <a:solidFill>
                  <a:srgbClr val="0070C0"/>
                </a:solidFill>
                <a:latin typeface="Trebuchet MS" pitchFamily="34" charset="0"/>
              </a:rPr>
              <a:t>www.hoyesmarketing.com</a:t>
            </a:r>
          </a:p>
        </p:txBody>
      </p:sp>
      <p:pic>
        <p:nvPicPr>
          <p:cNvPr id="44039" name="Picture 4" descr="http://www.esic.es/imagenes/sociedad_orbay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5157788"/>
            <a:ext cx="18954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10 CuadroTexto"/>
          <p:cNvSpPr txBox="1">
            <a:spLocks noChangeArrowheads="1"/>
          </p:cNvSpPr>
          <p:nvPr/>
        </p:nvSpPr>
        <p:spPr bwMode="auto">
          <a:xfrm>
            <a:off x="3059113" y="5157788"/>
            <a:ext cx="5689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Ayudamos personas del tercer mundo en la creación de nuevos negocios con los que impulsar su futuro mediante la financiación con microcréditos a través de una fundación sin ánimo de lucro.</a:t>
            </a:r>
          </a:p>
          <a:p>
            <a:pPr algn="r"/>
            <a:r>
              <a:rPr lang="es-ES" sz="1400" b="1">
                <a:solidFill>
                  <a:srgbClr val="00B050"/>
                </a:solidFill>
                <a:latin typeface="Trebuchet MS" pitchFamily="34" charset="0"/>
              </a:rPr>
              <a:t>www.orbayu.org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1835150" y="153988"/>
            <a:ext cx="5064125" cy="646112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/>
              <a:t>¿QUÉ ES EL GLOBAL  MARKETING COMPETITION?</a:t>
            </a:r>
            <a:endParaRPr lang="es-ES" dirty="0"/>
          </a:p>
        </p:txBody>
      </p:sp>
      <p:sp>
        <p:nvSpPr>
          <p:cNvPr id="14" name="13 CuadroTexto"/>
          <p:cNvSpPr txBox="1">
            <a:spLocks noChangeArrowheads="1"/>
          </p:cNvSpPr>
          <p:nvPr/>
        </p:nvSpPr>
        <p:spPr bwMode="auto">
          <a:xfrm>
            <a:off x="147638" y="1557338"/>
            <a:ext cx="4259262" cy="2308225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dirty="0">
                <a:latin typeface="Calibri" pitchFamily="34" charset="0"/>
              </a:rPr>
              <a:t> Es la </a:t>
            </a:r>
            <a:r>
              <a:rPr lang="es-ES_tradnl" b="1" dirty="0">
                <a:latin typeface="Calibri" pitchFamily="34" charset="0"/>
              </a:rPr>
              <a:t>competición empresarial más reconocida y con mayor número de participantes </a:t>
            </a:r>
            <a:r>
              <a:rPr lang="es-ES_tradnl" dirty="0">
                <a:latin typeface="Calibri" pitchFamily="34" charset="0"/>
              </a:rPr>
              <a:t>a nivel internacional</a:t>
            </a:r>
          </a:p>
          <a:p>
            <a:pPr algn="ctr">
              <a:defRPr/>
            </a:pPr>
            <a:endParaRPr lang="es-ES_tradnl" dirty="0">
              <a:latin typeface="Calibri" pitchFamily="34" charset="0"/>
            </a:endParaRPr>
          </a:p>
          <a:p>
            <a:pPr algn="ctr">
              <a:defRPr/>
            </a:pPr>
            <a:r>
              <a:rPr lang="es-ES_tradnl" dirty="0">
                <a:latin typeface="Calibri" pitchFamily="34" charset="0"/>
              </a:rPr>
              <a:t> En sus </a:t>
            </a:r>
            <a:r>
              <a:rPr lang="es-ES_tradnl" b="1" dirty="0">
                <a:latin typeface="Calibri" pitchFamily="34" charset="0"/>
              </a:rPr>
              <a:t>18 </a:t>
            </a:r>
            <a:r>
              <a:rPr lang="es-ES_tradnl" b="1" dirty="0">
                <a:latin typeface="Calibri" pitchFamily="34" charset="0"/>
              </a:rPr>
              <a:t>años de existencia</a:t>
            </a:r>
            <a:r>
              <a:rPr lang="es-ES_tradnl" dirty="0">
                <a:latin typeface="Calibri" pitchFamily="34" charset="0"/>
              </a:rPr>
              <a:t>, han participado más de </a:t>
            </a:r>
            <a:r>
              <a:rPr lang="es-ES_tradnl" b="1" dirty="0">
                <a:latin typeface="Calibri" pitchFamily="34" charset="0"/>
              </a:rPr>
              <a:t>44.000 </a:t>
            </a:r>
            <a:r>
              <a:rPr lang="es-ES_tradnl" b="1" dirty="0">
                <a:latin typeface="Calibri" pitchFamily="34" charset="0"/>
              </a:rPr>
              <a:t>estudiantes </a:t>
            </a:r>
            <a:r>
              <a:rPr lang="es-ES_tradnl" dirty="0">
                <a:latin typeface="Calibri" pitchFamily="34" charset="0"/>
              </a:rPr>
              <a:t>de todo el mundo, con el apoyo de </a:t>
            </a:r>
            <a:r>
              <a:rPr lang="es-ES_tradnl" b="1" dirty="0">
                <a:latin typeface="Calibri" pitchFamily="34" charset="0"/>
              </a:rPr>
              <a:t>más de </a:t>
            </a:r>
            <a:r>
              <a:rPr lang="es-ES_tradnl" b="1" dirty="0">
                <a:latin typeface="Calibri" pitchFamily="34" charset="0"/>
              </a:rPr>
              <a:t>600 empresas </a:t>
            </a:r>
            <a:endParaRPr lang="es-ES" b="1" dirty="0"/>
          </a:p>
        </p:txBody>
      </p:sp>
      <p:grpSp>
        <p:nvGrpSpPr>
          <p:cNvPr id="46083" name="6 Grupo"/>
          <p:cNvGrpSpPr>
            <a:grpSpLocks/>
          </p:cNvGrpSpPr>
          <p:nvPr/>
        </p:nvGrpSpPr>
        <p:grpSpPr bwMode="auto">
          <a:xfrm>
            <a:off x="5072063" y="1090613"/>
            <a:ext cx="3240087" cy="2614612"/>
            <a:chOff x="5067370" y="1175165"/>
            <a:chExt cx="3500065" cy="3074219"/>
          </a:xfrm>
        </p:grpSpPr>
        <p:grpSp>
          <p:nvGrpSpPr>
            <p:cNvPr id="46088" name="5 Grupo"/>
            <p:cNvGrpSpPr>
              <a:grpSpLocks/>
            </p:cNvGrpSpPr>
            <p:nvPr/>
          </p:nvGrpSpPr>
          <p:grpSpPr bwMode="auto">
            <a:xfrm>
              <a:off x="5067370" y="1175165"/>
              <a:ext cx="3500065" cy="3074219"/>
              <a:chOff x="423862" y="858838"/>
              <a:chExt cx="8296275" cy="5140325"/>
            </a:xfrm>
          </p:grpSpPr>
          <p:sp>
            <p:nvSpPr>
              <p:cNvPr id="20" name="13 Flecha doblada"/>
              <p:cNvSpPr/>
              <p:nvPr/>
            </p:nvSpPr>
            <p:spPr>
              <a:xfrm>
                <a:off x="1066102" y="3143427"/>
                <a:ext cx="1430813" cy="1285862"/>
              </a:xfrm>
              <a:prstGeom prst="bentArrow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s-E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14 Flecha doblada"/>
              <p:cNvSpPr/>
              <p:nvPr/>
            </p:nvSpPr>
            <p:spPr>
              <a:xfrm rot="5400000">
                <a:off x="3138464" y="573608"/>
                <a:ext cx="1285862" cy="1999886"/>
              </a:xfrm>
              <a:prstGeom prst="bentArrow">
                <a:avLst>
                  <a:gd name="adj1" fmla="val 25000"/>
                  <a:gd name="adj2" fmla="val 28879"/>
                  <a:gd name="adj3" fmla="val 25000"/>
                  <a:gd name="adj4" fmla="val 4375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s-E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15 Flecha doblada"/>
              <p:cNvSpPr/>
              <p:nvPr/>
            </p:nvSpPr>
            <p:spPr>
              <a:xfrm rot="10800000">
                <a:off x="6065818" y="2360049"/>
                <a:ext cx="1215377" cy="1426309"/>
              </a:xfrm>
              <a:prstGeom prst="bentArrow">
                <a:avLst>
                  <a:gd name="adj1" fmla="val 25000"/>
                  <a:gd name="adj2" fmla="val 28879"/>
                  <a:gd name="adj3" fmla="val 25000"/>
                  <a:gd name="adj4" fmla="val 437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s-E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16 Flecha doblada"/>
              <p:cNvSpPr/>
              <p:nvPr/>
            </p:nvSpPr>
            <p:spPr>
              <a:xfrm rot="16200000">
                <a:off x="4495417" y="4285638"/>
                <a:ext cx="1214077" cy="1788516"/>
              </a:xfrm>
              <a:prstGeom prst="bentArrow">
                <a:avLst>
                  <a:gd name="adj1" fmla="val 25000"/>
                  <a:gd name="adj2" fmla="val 28879"/>
                  <a:gd name="adj3" fmla="val 25000"/>
                  <a:gd name="adj4" fmla="val 43750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s-E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>
                  <a:solidFill>
                    <a:schemeClr val="tx1"/>
                  </a:solidFill>
                </a:endParaRPr>
              </a:p>
            </p:txBody>
          </p:sp>
          <p:pic>
            <p:nvPicPr>
              <p:cNvPr id="46094" name="Picture 19" descr="N:\Business Games\LOGO 14 BMKG.jp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23862" y="858838"/>
                <a:ext cx="2286000" cy="1471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095" name="Picture 2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995987" y="4502150"/>
                <a:ext cx="2724150" cy="14970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096" name="Picture 2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995987" y="858838"/>
                <a:ext cx="2714625" cy="1489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097" name="Picture 2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3862" y="4430713"/>
                <a:ext cx="2667000" cy="1500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46089" name="Picture 5" descr="Global Marketing Competition"/>
            <p:cNvPicPr>
              <a:picLocks noChangeAspect="1" noChangeArrowheads="1"/>
            </p:cNvPicPr>
            <p:nvPr/>
          </p:nvPicPr>
          <p:blipFill>
            <a:blip r:embed="rId6"/>
            <a:srcRect b="23849"/>
            <a:stretch>
              <a:fillRect/>
            </a:stretch>
          </p:blipFill>
          <p:spPr bwMode="auto">
            <a:xfrm>
              <a:off x="6128434" y="2348880"/>
              <a:ext cx="1185448" cy="764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6084" name="Picture 6" descr="http://tbn3.google.com/images?q=tbn:F9ULKwKC7MDzvM:http://www.efmd.org/attachments/tmpl_1_art_041115ecwg_att_060329geyj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0200" y="4149725"/>
            <a:ext cx="6477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4" descr="http://tbn3.google.com/images?q=tbn:2imb0ypmIUhL1M:http://www.parkingvip.com/img/garantia5.jpg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17850" y="5378450"/>
            <a:ext cx="6397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19" descr="http://tbn2.google.com/images?q=tbn:DWNiiL9knn1P8M:http://www.magix.com/uploads/pics/award_PCW_Recomendado_04.gif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665288" y="4818063"/>
            <a:ext cx="612775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31 Rectángulo"/>
          <p:cNvSpPr/>
          <p:nvPr/>
        </p:nvSpPr>
        <p:spPr>
          <a:xfrm>
            <a:off x="4392613" y="4543425"/>
            <a:ext cx="4572000" cy="1477963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s-ES_tradnl" dirty="0">
                <a:latin typeface="Calibri" pitchFamily="34" charset="0"/>
              </a:rPr>
              <a:t> El Global Marketing </a:t>
            </a:r>
            <a:r>
              <a:rPr lang="es-ES_tradnl" dirty="0" err="1">
                <a:latin typeface="Calibri" pitchFamily="34" charset="0"/>
              </a:rPr>
              <a:t>Competition</a:t>
            </a:r>
            <a:r>
              <a:rPr lang="es-ES_tradnl" dirty="0">
                <a:latin typeface="Calibri" pitchFamily="34" charset="0"/>
              </a:rPr>
              <a:t>, ha obtenido a lo largo de su historia, </a:t>
            </a:r>
            <a:r>
              <a:rPr lang="es-ES_tradnl" b="1" dirty="0">
                <a:latin typeface="Calibri" pitchFamily="34" charset="0"/>
              </a:rPr>
              <a:t>diferentes premios y acreditaciones nacionales e internacionales </a:t>
            </a:r>
            <a:r>
              <a:rPr lang="es-ES_tradnl" dirty="0">
                <a:latin typeface="Calibri" pitchFamily="34" charset="0"/>
              </a:rPr>
              <a:t>debido a su contrastada </a:t>
            </a:r>
            <a:r>
              <a:rPr lang="es-ES_tradnl" b="1" dirty="0">
                <a:latin typeface="Calibri" pitchFamily="34" charset="0"/>
              </a:rPr>
              <a:t>excelencia organizativa y formativa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ítu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62950" cy="539750"/>
          </a:xfrm>
        </p:spPr>
        <p:txBody>
          <a:bodyPr/>
          <a:lstStyle/>
          <a:p>
            <a:pPr algn="r"/>
            <a:r>
              <a:rPr lang="pt-BR" sz="3600" b="1" smtClean="0">
                <a:solidFill>
                  <a:srgbClr val="002060"/>
                </a:solidFill>
                <a:latin typeface="Trebuchet MS" pitchFamily="34" charset="0"/>
              </a:rPr>
              <a:t>MISIÓN DE ESIC</a:t>
            </a:r>
          </a:p>
        </p:txBody>
      </p:sp>
      <p:sp>
        <p:nvSpPr>
          <p:cNvPr id="17410" name="3 Marcador de contenido"/>
          <p:cNvSpPr>
            <a:spLocks noGrp="1"/>
          </p:cNvSpPr>
          <p:nvPr>
            <p:ph sz="quarter" idx="1"/>
          </p:nvPr>
        </p:nvSpPr>
        <p:spPr>
          <a:xfrm>
            <a:off x="457200" y="836613"/>
            <a:ext cx="8362950" cy="5184775"/>
          </a:xfrm>
        </p:spPr>
        <p:txBody>
          <a:bodyPr/>
          <a:lstStyle/>
          <a:p>
            <a:pPr algn="just"/>
            <a:r>
              <a:rPr lang="es-ES" sz="2400" smtClean="0">
                <a:latin typeface="Trebuchet MS" pitchFamily="34" charset="0"/>
              </a:rPr>
              <a:t>La </a:t>
            </a:r>
            <a:r>
              <a:rPr lang="es-ES" sz="2400" b="1" smtClean="0">
                <a:latin typeface="Trebuchet MS" pitchFamily="34" charset="0"/>
              </a:rPr>
              <a:t>formación de profesionales </a:t>
            </a:r>
            <a:r>
              <a:rPr lang="es-ES" sz="2400" smtClean="0">
                <a:latin typeface="Trebuchet MS" pitchFamily="34" charset="0"/>
              </a:rPr>
              <a:t>capaces de crear empresas y organizaciones o de desempeñar en ellas, con responsabilidad y eficacia, un trabajo directivo o técnico, y en cualquiera de las áreas funcionales de la empresa incidiendo en el campo del marketing tanto a nivel nacional como internacional.</a:t>
            </a:r>
          </a:p>
          <a:p>
            <a:pPr algn="just">
              <a:spcBef>
                <a:spcPts val="1200"/>
              </a:spcBef>
            </a:pPr>
            <a:r>
              <a:rPr lang="es-ES" sz="2400" smtClean="0">
                <a:latin typeface="Trebuchet MS" pitchFamily="34" charset="0"/>
              </a:rPr>
              <a:t>Difusión en la sociedad  de una </a:t>
            </a:r>
            <a:r>
              <a:rPr lang="es-ES" sz="2400" b="1" smtClean="0">
                <a:latin typeface="Trebuchet MS" pitchFamily="34" charset="0"/>
              </a:rPr>
              <a:t>cultura de estima de valores </a:t>
            </a:r>
            <a:r>
              <a:rPr lang="es-ES" sz="2400" smtClean="0">
                <a:latin typeface="Trebuchet MS" pitchFamily="34" charset="0"/>
              </a:rPr>
              <a:t>éticos y de racionalidad en los negocios. Abriendo vías de comunicación entre la actividad académica y profesionales impulsando la vocación empresarial de los alumnos.</a:t>
            </a:r>
          </a:p>
          <a:p>
            <a:pPr algn="just">
              <a:spcBef>
                <a:spcPts val="1200"/>
              </a:spcBef>
            </a:pPr>
            <a:r>
              <a:rPr lang="es-ES" sz="2400" smtClean="0">
                <a:latin typeface="Trebuchet MS" pitchFamily="34" charset="0"/>
              </a:rPr>
              <a:t>Impulso de la </a:t>
            </a:r>
            <a:r>
              <a:rPr lang="es-ES" sz="2400" b="1" smtClean="0">
                <a:latin typeface="Trebuchet MS" pitchFamily="34" charset="0"/>
              </a:rPr>
              <a:t>investigación científica y técnica </a:t>
            </a:r>
            <a:r>
              <a:rPr lang="es-ES" sz="2400" smtClean="0">
                <a:latin typeface="Trebuchet MS" pitchFamily="34" charset="0"/>
              </a:rPr>
              <a:t>sobre administración de empresas y marketing.</a:t>
            </a:r>
          </a:p>
          <a:p>
            <a:endParaRPr lang="es-ES" sz="2400" smtClean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CuadroTexto"/>
          <p:cNvSpPr txBox="1">
            <a:spLocks noChangeArrowheads="1"/>
          </p:cNvSpPr>
          <p:nvPr/>
        </p:nvSpPr>
        <p:spPr bwMode="auto">
          <a:xfrm>
            <a:off x="315913" y="4149725"/>
            <a:ext cx="3962400" cy="1476375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s-ES_tradnl" dirty="0">
                <a:latin typeface="Calibri" pitchFamily="34" charset="0"/>
              </a:rPr>
              <a:t> GMKC está </a:t>
            </a:r>
            <a:r>
              <a:rPr lang="es-ES_tradnl" b="1" dirty="0">
                <a:latin typeface="Calibri" pitchFamily="34" charset="0"/>
              </a:rPr>
              <a:t>respaldada </a:t>
            </a:r>
            <a:r>
              <a:rPr lang="es-ES_tradnl" b="1" dirty="0">
                <a:latin typeface="Calibri" pitchFamily="34" charset="0"/>
              </a:rPr>
              <a:t>por las cuatro grandes asociaciones de Universidades y Escuelas de Negocio </a:t>
            </a:r>
            <a:r>
              <a:rPr lang="es-ES_tradnl" dirty="0">
                <a:latin typeface="Calibri" pitchFamily="34" charset="0"/>
              </a:rPr>
              <a:t>a nivel mundial que reúnen a cerca de </a:t>
            </a:r>
            <a:r>
              <a:rPr lang="es-ES_tradnl" dirty="0">
                <a:latin typeface="Calibri" pitchFamily="34" charset="0"/>
              </a:rPr>
              <a:t>3.500 Universidades</a:t>
            </a:r>
            <a:endParaRPr lang="es-ES" dirty="0"/>
          </a:p>
        </p:txBody>
      </p:sp>
      <p:pic>
        <p:nvPicPr>
          <p:cNvPr id="47106" name="Picture 6" descr="http://tbn0.google.com/images?q=tbn:zJqcTOfPfCbKPM:http://www.asfor.it/sitonuovo/ASFORINEUROPA/ASSOC_EUROPEE/Logo_Clade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4029075"/>
            <a:ext cx="661987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14" descr="N:\Marketing\Imagenes\Logos\Colaboradores\efmd\EFMD logo for websit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26050" y="4892675"/>
            <a:ext cx="5048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14" descr="Logo Universia">
            <a:hlinkClick r:id="rId5" tooltip="Ir a la página de inicio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488" y="4243388"/>
            <a:ext cx="173672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15" descr="N:\Marketing\Imagenes\Logos\Colaboradores\AACSB Log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4965700"/>
            <a:ext cx="12049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21 Rectángulo"/>
          <p:cNvSpPr/>
          <p:nvPr/>
        </p:nvSpPr>
        <p:spPr>
          <a:xfrm>
            <a:off x="4140200" y="1125538"/>
            <a:ext cx="4643438" cy="1476375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s-ES_tradnl" dirty="0">
                <a:latin typeface="Calibri" pitchFamily="34" charset="0"/>
              </a:rPr>
              <a:t>No sólo es una competición universitaria, es una </a:t>
            </a:r>
            <a:r>
              <a:rPr lang="es-ES_tradnl" b="1" dirty="0">
                <a:latin typeface="Calibri" pitchFamily="34" charset="0"/>
              </a:rPr>
              <a:t>iniciativa global </a:t>
            </a:r>
            <a:r>
              <a:rPr lang="es-ES_tradnl" dirty="0">
                <a:latin typeface="Calibri" pitchFamily="34" charset="0"/>
              </a:rPr>
              <a:t>impulsada por empresas e instituciones de todos los </a:t>
            </a:r>
            <a:r>
              <a:rPr lang="es-ES_tradnl" dirty="0">
                <a:latin typeface="Calibri" pitchFamily="34" charset="0"/>
              </a:rPr>
              <a:t>ámbitos.  </a:t>
            </a:r>
            <a:r>
              <a:rPr lang="es-ES_tradnl" dirty="0">
                <a:latin typeface="Calibri" pitchFamily="34" charset="0"/>
              </a:rPr>
              <a:t>Se trata a su vez de un </a:t>
            </a:r>
            <a:r>
              <a:rPr lang="es-ES_tradnl" b="1" dirty="0">
                <a:latin typeface="Calibri" pitchFamily="34" charset="0"/>
              </a:rPr>
              <a:t>proyecto singular y único </a:t>
            </a:r>
            <a:r>
              <a:rPr lang="es-ES_tradnl" dirty="0">
                <a:latin typeface="Calibri" pitchFamily="34" charset="0"/>
              </a:rPr>
              <a:t>en el mundo</a:t>
            </a:r>
            <a:endParaRPr lang="es-ES" dirty="0"/>
          </a:p>
        </p:txBody>
      </p:sp>
      <p:pic>
        <p:nvPicPr>
          <p:cNvPr id="47111" name="Picture 2" descr="https://encrypted-tbn2.google.com/images?q=tbn:ANd9GcQnScgj09v_9PBk-EAtdAxr8hpe2fxvD8p2UxDZOjvc4-zTgTM_Bw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71550" y="908050"/>
            <a:ext cx="244792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CuadroTexto"/>
          <p:cNvSpPr txBox="1">
            <a:spLocks noChangeArrowheads="1"/>
          </p:cNvSpPr>
          <p:nvPr/>
        </p:nvSpPr>
        <p:spPr bwMode="auto">
          <a:xfrm>
            <a:off x="201613" y="1447800"/>
            <a:ext cx="2844800" cy="1476375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s-ES_tradnl" dirty="0">
                <a:latin typeface="Calibri" pitchFamily="34" charset="0"/>
              </a:rPr>
              <a:t>El </a:t>
            </a:r>
            <a:r>
              <a:rPr lang="es-ES_tradnl" b="1" dirty="0">
                <a:latin typeface="Calibri" pitchFamily="34" charset="0"/>
              </a:rPr>
              <a:t>Banco Santander</a:t>
            </a:r>
            <a:r>
              <a:rPr lang="es-ES_tradnl" dirty="0">
                <a:latin typeface="Calibri" pitchFamily="34" charset="0"/>
              </a:rPr>
              <a:t>, a través de su división de Santander Universidades,  ha venido apoyando al GMKC en las últimas 5 ediciones</a:t>
            </a:r>
            <a:endParaRPr lang="es-ES" dirty="0"/>
          </a:p>
        </p:txBody>
      </p:sp>
      <p:sp>
        <p:nvSpPr>
          <p:cNvPr id="17" name="16 Rectángulo"/>
          <p:cNvSpPr/>
          <p:nvPr/>
        </p:nvSpPr>
        <p:spPr>
          <a:xfrm>
            <a:off x="173038" y="3933825"/>
            <a:ext cx="2873375" cy="1754188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s-ES_tradnl" dirty="0">
                <a:latin typeface="Calibri" pitchFamily="34" charset="0"/>
              </a:rPr>
              <a:t>Todos los </a:t>
            </a:r>
            <a:r>
              <a:rPr lang="es-ES_tradnl" b="1" dirty="0">
                <a:latin typeface="Calibri" pitchFamily="34" charset="0"/>
              </a:rPr>
              <a:t>participantes compiten de manera gratuita</a:t>
            </a:r>
            <a:r>
              <a:rPr lang="es-ES_tradnl" dirty="0">
                <a:latin typeface="Calibri" pitchFamily="34" charset="0"/>
              </a:rPr>
              <a:t> gracias al </a:t>
            </a:r>
            <a:r>
              <a:rPr lang="es-ES_tradnl" b="1" dirty="0">
                <a:latin typeface="Calibri" pitchFamily="34" charset="0"/>
              </a:rPr>
              <a:t>patrocinio de más de 30 empresas </a:t>
            </a:r>
            <a:r>
              <a:rPr lang="es-ES_tradnl" dirty="0">
                <a:latin typeface="Calibri" pitchFamily="34" charset="0"/>
              </a:rPr>
              <a:t>españolas desde pymes a multinacionales</a:t>
            </a:r>
            <a:endParaRPr lang="es-ES" dirty="0"/>
          </a:p>
        </p:txBody>
      </p:sp>
      <p:sp>
        <p:nvSpPr>
          <p:cNvPr id="23" name="22 CuadroTexto"/>
          <p:cNvSpPr txBox="1"/>
          <p:nvPr/>
        </p:nvSpPr>
        <p:spPr>
          <a:xfrm>
            <a:off x="1854200" y="119063"/>
            <a:ext cx="5073650" cy="646112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/>
              <a:t>¿QUIÉN ESTÁ O HA ESTADO CON NOSOTROS?</a:t>
            </a:r>
            <a:endParaRPr lang="es-ES" dirty="0"/>
          </a:p>
        </p:txBody>
      </p:sp>
      <p:grpSp>
        <p:nvGrpSpPr>
          <p:cNvPr id="4" name="3 Grupo"/>
          <p:cNvGrpSpPr/>
          <p:nvPr/>
        </p:nvGrpSpPr>
        <p:grpSpPr>
          <a:xfrm>
            <a:off x="3995936" y="836712"/>
            <a:ext cx="4316164" cy="1296144"/>
            <a:chOff x="4462785" y="836712"/>
            <a:chExt cx="3495263" cy="972606"/>
          </a:xfrm>
          <a:solidFill>
            <a:srgbClr val="FF0000"/>
          </a:solidFill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/>
              </a:extLst>
            </a:blip>
            <a:srcRect l="22212" t="6639" r="63836" b="78820"/>
            <a:stretch/>
          </p:blipFill>
          <p:spPr bwMode="auto">
            <a:xfrm>
              <a:off x="4462785" y="836712"/>
              <a:ext cx="1477367" cy="962302"/>
            </a:xfrm>
            <a:prstGeom prst="rect">
              <a:avLst/>
            </a:prstGeom>
            <a:grpFill/>
            <a:ln w="38100">
              <a:noFill/>
            </a:ln>
            <a:effectLst/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/>
              </a:extLst>
            </a:blip>
            <a:srcRect l="42416" t="6639" r="43288" b="78664"/>
            <a:stretch/>
          </p:blipFill>
          <p:spPr bwMode="auto">
            <a:xfrm>
              <a:off x="6444208" y="836712"/>
              <a:ext cx="1513840" cy="972606"/>
            </a:xfrm>
            <a:prstGeom prst="rect">
              <a:avLst/>
            </a:prstGeom>
            <a:grpFill/>
            <a:ln w="38100">
              <a:noFill/>
            </a:ln>
            <a:effectLst/>
          </p:spPr>
        </p:pic>
      </p:grpSp>
      <p:pic>
        <p:nvPicPr>
          <p:cNvPr id="48133" name="Picture 4" descr="https://encrypted-tbn0.gstatic.com/images?q=tbn:ANd9GcQ44S3SR77JOVOxFIgtuXpz4yAmCT7ToO8f0nwYhdpNc_WRDYNts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21100" y="2386013"/>
            <a:ext cx="1744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AutoShape 6" descr="data:image/jpeg;base64,/9j/4AAQSkZJRgABAQAAAQABAAD/2wBDAAkGBwgHBgkIBwgKCgkLDRYPDQwMDRsUFRAWIB0iIiAdHx8kKDQsJCYxJx8fLT0tMTU3Ojo6Iys/RD84QzQ5Ojf/2wBDAQoKCg0MDRoPDxo3JR8lNzc3Nzc3Nzc3Nzc3Nzc3Nzc3Nzc3Nzc3Nzc3Nzc3Nzc3Nzc3Nzc3Nzc3Nzc3Nzc3Nzf/wAARCABdARcDASIAAhEBAxEB/8QAGwAAAgMBAQEAAAAAAAAAAAAAAAEFBgcEAgP/xABLEAABAwMBAwYJBwgIBwAAAAABAAIDBAURBhIhMQcTQVFh0RciVXGBkZOhsRQVFjJissEjNVJUc5Si4SQmRXSCg5LSMzZCQ0Rywv/EABsBAAIDAQEBAAAAAAAAAAAAAAADAQIEBQYH/8QAMhEAAgICAQMCBAMHBQAAAAAAAQIAAwQRIQUSMRNRQWGRoRUiUhQjMoGx4fAGQnHB0f/aAAwDAQACEQMRAD8Ajid6MoKS5U+lR5RlJCIR5RlJCIR5RleoopJ5WRQRuklecMYwZLj1BT9+0ybHZaWoqn5q55tlzWnxWDZJx2ndxVgpIJibL663VGPLeBK9lGUkKsdHlGUkIhHlGUkIhHlGUkIhHlGUkIhHlGUkIhHlGUkIhHlGUkIhHlGUkIhHlGUkIhHlGUkIhHlGUkIhHlGUkIhPQO9CQ4oUyIFJMpKJMEIQiTBe2RSSRyvjY5zYW7chAzsjrKkbBY6u+VghpW4jb/xZiPFjH4nsV91BZaSyaEuVPRs38yDJIR40jsjeSmpUWBJ8Tm5fUa6LFqHLEj+U6dG6ZprTSR1b8TVkzA4yEfUBA8VvUPio/lU3Wuh/vB+6Vb7X+baX9iz7oVQ5VPzZRf3g/dK1WACvQnm8S17eoKznZ3M1QhHoWCe2ghCESIIU9pzStdfRzrCIKUHHPPGdo9OB0q0s5NKPH5S6Ve1082xjR6iCmrS7czBf1PFpfsZuflzM4QtJPJpQY/Odfn/L/wBq463k3cyNzqK5GR44MnjAz6Rw9Sk0PFL1nDP+77GUJCl7DY5bpezaqhz6aRjHuk8UOLNkgEY85Ctvg1i8qyexHeqrU7ciOv6ljUN2u3P1mdoWieDSLyrJ7Ed6PBrF5Vl9iO9W9Cz2ifxrD/V9jM7QrUzSTJdUPssda5zI4edkm5sZB3YGM9oUyOTWI/2pJ7Ed6gUufhL2dVxa9dzeRvwfjM8QtE8GsflWX2I70ncmseydm6vz2wDvU+hZ7Sn4zh/q+xmeIUtqGwVdhqGsqcPikGY5Wjc7HEdhXZp/R9wvMbZy5tNTHhI9uS4dYHV2lU9Nt61NbZlC1esW/LK6haQzk0osDnLnWF3TsNYB7wUzyaUHRcq/083j7qZ+zvMf41h+5+hmbIV5uXJ1PBA+SgrRO5gJEckeyXdgIOPcoPSunjf6ueF0zoGwtBc4M2t5OMcexUNTg61NC9Rxnqa0NwPMgkLRPBrGd/zrJ7Ed6PBpH5Vk9iO9W9B/aI/GcP8AV9jM7QtDdyaMwdm6vz2wDvVX1HpmssBY6VzJqZ52WzMHA9RHQqtU6jZEbR1PFvfsRuZCjihA4oVJugV7p4JamdkFPG6SWQ4Yxo3krwd3BXDS9+sFhh2jT1k1W8Ykm5to9A8bcFZFDHk8TPlXPUndWhY/D+8sOmNFUlBT85dY4qqqk3ua4BzI+wdfaVPfR6zeSqL2De5QLOUC2vGY6C5PHDLYAfg5evp9QeTbr+7/AM1tBrA4nkLa8+xyzA7Ms9LR01HHzVJTxQx5zsRtDRn0KG18f6n3TfjMWMnzhcP0+oPJt1/d/wCaqurtXfPlP8ip6eSGm2g5/O42nEHIGBw371D2IF8y+HgZL5Cll8EEkzTbU4G2UhaQQYGHP+EL1W2+kr2NZW00U7WnLWyMDgD6VnmmNcfIaOGgr6aWZsYDY3wAF2zjcCCVPfT6g6bbdf3f+albFZYu7Ayq7TpfpJr6OWTyTRexb3JfR2yeSqP2Le5Q30+oPJt1/d/5qPvWuZJaQx2igrY5nbjJPAcMHWAM5KC1YG4JjZrMF5H849X1Wn7NGaaltVBLXuG5vMtxGOt3cqHRU7q+4QUzcB1RK1niADGTv3dgXiWOpc98s0U5LjtPe9jt5PSSVYuTqkFTqNszhkU0Tnjscdw+JWUsbHA1PSJWuDiM/d3HXn5zU6Klio6SGmp2BkUTA1rR0AKLveqLbZJmQ1sjzK9u0I42FxA7epTWcDJWG3+tdcL1W1LznamcGdjAcN9wC1W2emvE870zCGZce88DmanZtX2u8VgpKV8zZyCWtljLdrHHB4Kf6FhFtr6i2VjKujc1szAQ1zm5xkYO5TX05v8A01MXsWpa5A1+absnoT9/7j+H5n+0mYL3bLJrG+VNbzuZHNjj5qPaxgAu4duPUrNS6rt9Vbam4RNqRS0wy+R0JGewdZVD03p2r1LXSV1aXNpXPL5ZRuMjs72t7O3o+Gh3SwwV1k+aYnGlp/FA5sDcAc4Vqy5BOojPTFR1RiSw0Cd8ADj6yK8IVi66v2BR4QrFnjVemArh8G1L5Sn/ANDVG6h0TS2a0z1wr5pHRgBrS1oBJIGFBa0DZl0p6U7BVLbPH+cTzYtUW6lv92udcZsVbgIQ2MuIaCePVuDVbqPV1trKWqq4WVXyelYXSyOhIA3ZwOs9gVA0ppae+SiWXMNC13jScC/sb3q463phQ6S+b7ZSv2XvjjDIYy87IcHHgOzj2qK2YKSfEvnU4jZC1KSWOgeeAPH9J68IVj6TV+wKs1HVRVlNFU079qKVocw9YKw6O2XKeQRxW+rMjjgAwOAz5yMBbbbaUUNvpqYb+ZiazI7ArUuz+Zn6ph4+MF9I7J+chNc0DblT2yjcN81exuepuy8u9wKsccbY2NZG0NY0Ya0cAFCXSrjOqLRRkjOzLNjt2cD4n1KdymjWzOdazemiHxyfqf7So3zXdLbK6WjippJ5IjsvcHBrQepdWmNWw3+olpxTPgljYH+M4EOGcdy57roO33CsmqxU1MEkrtpwYWlueniFHv5N42tPye6Std1uYPwwlfvQ3ynQC9NakLsh/fnzLzLI1kT3O4NaSVmWjdR2qzMrn1pn56pnL283EXAM6BnzkqN1Fpm5WJglqJRNTOds87G4jB+0DwXbpDR8t22KyvBjoRva3g6buHb0qpd2cADU11YmJTiuz2dytrxx4+Eu8GrLdNa57m1tS2jgIBkfERtHIGGjp3lcPhCsX6VUPPAVzco72UmnaahgjDWSTNAawbgGjPxAWaFj8fUd/pKLLXU6EjA6bjZNRsckc8c/Cbxb62nuNJHVUkgkhkGWuxhQvKBzQ0tV879nZz+ltDC7NKUnyHTtBBjDhEHOz1nefeVXeVSpLbdRUrSAZZy9w+y1p/Ej1Jrn8hJnNxKg2aqJ439hM3ahA4oXPnuz5gVYdK6WqL5MJpMxUDD48nS8/ot/E9HwgYXxxzNfLFzzGnJj2i3a7MhXCHlCqaeJkUNrpWMYMNa15AA9SZWE3tjMOc2V2duOvJ+PHE0WipKehpo6akibFDGMNaBuC6d3Ws18JNd5Op/aO7keEmu8nU/tXdy1etWPBnlz0jNJ2V+4/wDZpJVQ5RrVTy2Ke4iJoqaUBweNxLcgEHr3fBTWlrrJerPHWzRMie5zm7LHZG44XNr4f1OumBv5n8QrtpkmfG9SjLVTwQwB+s9aStFPa7NTCONvPSRtfK/pc4jPHqU4MYXNbCPm2l/Ys+6FVdRa7ht1V8mt0TKt7DiR+3hjT1AjOSjaovMgU3ZV7BBsy6blz1lXBQ076iqlbHDGMue44AWfDlJrD/ZsA/zT3Kvah1FW36VpqMRwM+pAw7gevtKW16AcTdR0TJZwLB2j3nXqvVVRfJTBCXw0LTuj4GTtd3KwclNL+TuVYQcvcyIeZoJ/+vcs8K1Pkxcz6PPAI2xO7a92PdhJqJazZnV6pUmNgenUNAkf59pY7tUCktdXUO4RQvd6gsIaTsgvOTjeVv1TDFUwSQTsD4pGlr2u4OB4hVs6BsGciGcb84+UPx8U66suRqcrpWfTiBvUB59pRNO6Vrb/AE01RTTQxMik5s86HeMcA7sdG8Lqu+iK+1Wypr56uldFTxmRwbtZIHVu4rTrbb6a2UraWhiEUTScNBJ9OTxKr/KHcIqazMppXj+kzMa9vHMYcC/d5hj0qpoRV2Y9Or5F2SFr/hJ8a+EnrJSChtNJTNGObha3HoUFqvV7rBXxUsdI2dz49txL8Y34HR2K0MLXNDmkFpGQR0hRNz0xabrWGqrqZ0kxaG7XOvG4cNwOE5ge3Szk49lPrd2QCRz9ZUfCVP5Mi9se5RWpNYT363ijNGyEGQOJbIXZxwHDrwrydD6e/UXe3k/3KuahsFsotQWKgttMY31M+3IdtzvFaQcbyeja9SSy265M7GNd082g11kEbP0G/eXmz0jaK1UdMwboYGM9QC7EdCy3Xd6rG6imgpKueKOFjWFschaM4yTu84TncVrucrExXzbioOj5mpLmrq6moKd89XMyKNgyXOKxX55unlGr9s7vXPUVVRVODqqolmcOBkeXY9aQcka4E6q/6fff5nGpN3Kru17vTrxbaSqLY3BkD44i7YDfNu6Tu7VPx6z1BQ0+3c7I7YbgOlcx8Q94IU3ydRtj0pTbPF75HO8+2e5Sl/tEV7tz6KaR8bXEHaZgkEHI4q6o2u4GIvzKPV9B6wVU63zvQlTbylM/7lrf/hlH4hXCx3SK8WyOtgY9jX5Gw/i0g4IVSZybUrZGmS4TvYOLQwNJ9KuVuoqe3UcVJSM5uGJuGt4+9WrFm/zTPnHA7R+zA7/z3kTreMT6fkpiMmeaGIDzyNU5CwRRtY0YDQAAoG91LajUFntUZDjzjqmYdTGA7PrcR6irB2q40STMdm1qRT8z9eP+oFoKC0Y4LI9S6guDr/XtpK+ojhZMWNayQgDZwD7wV26FuNzuGpIYp66plijifK9jpCQQMAZ9Lgli8Fu3U6DdHtSj1iw1repqI4LK+Uyr5/UDKcHIp4RnsLt/wwtT9KxDUtV8s1BXz5yHTEDzN8UfBRkH8upfoNXfklvYSOHFCBxQsU9eYFJMpKJMEwkgcUSZrnJz/wAqwftJPvFffXmHaQujeuHGOveFHaJrqe3aMjqauVscLHyFzj/7H1qm6q1PUX6Yxt2oqJjvEiz9b7Tu3s6FtLhawD7TyFWHbfnsy+A29/z/AKzvv+sZJqGG22pxjibE1sswOHOIG9reodqqHBCFkZy3Jnp8fGrx17UHnz84IQhVj4KY09qKssEkhpmtlilwXwvOASOkHoPaodClWKnYi7aktQo42JoMfKU3ZHO2p+fsTg/EBe/CXD5Kl9s3uWdoTfXf3nP/AAbD/T9zL5U8pMpbiltbWuP/AFSTZx6AN/rCp10uNXdax1VXSmSQjAHANHUB0BciFRrGbyZpx8HHxz3Vro+8sFm1fdLTCII3sngb9VkwJ2fMeOOxSfhGuf6lSfxd6piFItcfGVfpuJYxZkG5c/CNc/1Kk/i71GT6rq577T3eSngM1OwsjZv2RnO/z7yq+hBtc/GCdOxU32p54+MufhGuf6lSD0u71U62pkrayeqmxzk0jnux0ZPD0cF8EKGdm4JjKMOjHJNS63BCEKk0yw6d1dW2KnNNHFHUQZLhG9xaWk8cHfgehWJnKXFjx7VLn7MwP4LPEJq3Oo0Jgu6Xi3MWZeT/AMzRDylwY3WufPbK1cNXyj10gc2kt8MORue+QvI9GAqShSb3PxlF6Phqd9n3MmLZqKsoLtLdHBtTUytLS6Yndk9GPNwU34Rrmf8Aw6X+LvVMQqixx8Y6zp+NY3cycz1I90sr5HnxnuLnHtJyVJ6evs9hqJZ6aCKR8jNj8pncM56FFIVASDuaLKksT02HHtLk7lFuZBHyOlG7rd3qm7+kknpJ6UIUs7N5i6MSnH36S63GOKEDihRHmBSXohLCiG4kJ4RhEnc+0lZPLSxUr5HcxEXFkfQCTknzr4J4RhSdmVUBfESE8IwoltxITwjCIbiQnhGEQ3EhPCMIhuJCeEYRDcSE8IwiG4kJ4RhENxITwjCIbiQnhGEQ3EhPCMIhuJCeEYRDcSE8IwiG4kJ4RhENxITwjCIbgOKE2hCmQTP/2Q=="/>
          <p:cNvSpPr>
            <a:spLocks noChangeAspect="1" noChangeArrowheads="1"/>
          </p:cNvSpPr>
          <p:nvPr/>
        </p:nvSpPr>
        <p:spPr bwMode="auto">
          <a:xfrm>
            <a:off x="63500" y="-330200"/>
            <a:ext cx="19907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8135" name="AutoShape 8" descr="data:image/jpeg;base64,/9j/4AAQSkZJRgABAQAAAQABAAD/2wBDAAkGBwgHBgkIBwgKCgkLDRYPDQwMDRsUFRAWIB0iIiAdHx8kKDQsJCYxJx8fLT0tMTU3Ojo6Iys/RD84QzQ5Ojf/2wBDAQoKCg0MDRoPDxo3JR8lNzc3Nzc3Nzc3Nzc3Nzc3Nzc3Nzc3Nzc3Nzc3Nzc3Nzc3Nzc3Nzc3Nzc3Nzc3Nzc3Nzf/wAARCABdARcDASIAAhEBAxEB/8QAGwAAAgMBAQEAAAAAAAAAAAAAAAEFBgcEAgP/xABLEAABAwMBAwYJBwgIBwAAAAABAAIDBAURBhIhMQcTQVFh0RciVXGBkZOhsRQVFjJissEjNVJUc5Si4SQmRXSCg5LSMzZCQ0Rywv/EABsBAAIDAQEBAAAAAAAAAAAAAAADAQIEBQYH/8QAMhEAAgICAQMCBAMHBQAAAAAAAQIAAwQRIQUSMRNRQWGRoRUiUhQjMoGx4fAGQnHB0f/aAAwDAQACEQMRAD8Ajid6MoKS5U+lR5RlJCIR5RlJCIR5RleoopJ5WRQRuklecMYwZLj1BT9+0ybHZaWoqn5q55tlzWnxWDZJx2ndxVgpIJibL663VGPLeBK9lGUkKsdHlGUkIhHlGUkIhHlGUkIhHlGUkIhHlGUkIhHlGUkIhHlGUkIhHlGUkIhHlGUkIhHlGUkIhHlGUkIhHlGUkIhPQO9CQ4oUyIFJMpKJMEIQiTBe2RSSRyvjY5zYW7chAzsjrKkbBY6u+VghpW4jb/xZiPFjH4nsV91BZaSyaEuVPRs38yDJIR40jsjeSmpUWBJ8Tm5fUa6LFqHLEj+U6dG6ZprTSR1b8TVkzA4yEfUBA8VvUPio/lU3Wuh/vB+6Vb7X+baX9iz7oVQ5VPzZRf3g/dK1WACvQnm8S17eoKznZ3M1QhHoWCe2ghCESIIU9pzStdfRzrCIKUHHPPGdo9OB0q0s5NKPH5S6Ve1082xjR6iCmrS7czBf1PFpfsZuflzM4QtJPJpQY/Odfn/L/wBq463k3cyNzqK5GR44MnjAz6Rw9Sk0PFL1nDP+77GUJCl7DY5bpezaqhz6aRjHuk8UOLNkgEY85Ctvg1i8qyexHeqrU7ciOv6ljUN2u3P1mdoWieDSLyrJ7Ed6PBrF5Vl9iO9W9Cz2ifxrD/V9jM7QrUzSTJdUPssda5zI4edkm5sZB3YGM9oUyOTWI/2pJ7Ed6gUufhL2dVxa9dzeRvwfjM8QtE8GsflWX2I70ncmseydm6vz2wDvU+hZ7Sn4zh/q+xmeIUtqGwVdhqGsqcPikGY5Wjc7HEdhXZp/R9wvMbZy5tNTHhI9uS4dYHV2lU9Nt61NbZlC1esW/LK6haQzk0osDnLnWF3TsNYB7wUzyaUHRcq/083j7qZ+zvMf41h+5+hmbIV5uXJ1PBA+SgrRO5gJEckeyXdgIOPcoPSunjf6ueF0zoGwtBc4M2t5OMcexUNTg61NC9Rxnqa0NwPMgkLRPBrGd/zrJ7Ed6PBpH5Vk9iO9W9B/aI/GcP8AV9jM7QtDdyaMwdm6vz2wDvVX1HpmssBY6VzJqZ52WzMHA9RHQqtU6jZEbR1PFvfsRuZCjihA4oVJugV7p4JamdkFPG6SWQ4Yxo3krwd3BXDS9+sFhh2jT1k1W8Ykm5to9A8bcFZFDHk8TPlXPUndWhY/D+8sOmNFUlBT85dY4qqqk3ua4BzI+wdfaVPfR6zeSqL2De5QLOUC2vGY6C5PHDLYAfg5evp9QeTbr+7/AM1tBrA4nkLa8+xyzA7Ms9LR01HHzVJTxQx5zsRtDRn0KG18f6n3TfjMWMnzhcP0+oPJt1/d/wCaqurtXfPlP8ip6eSGm2g5/O42nEHIGBw371D2IF8y+HgZL5Cll8EEkzTbU4G2UhaQQYGHP+EL1W2+kr2NZW00U7WnLWyMDgD6VnmmNcfIaOGgr6aWZsYDY3wAF2zjcCCVPfT6g6bbdf3f+albFZYu7Ayq7TpfpJr6OWTyTRexb3JfR2yeSqP2Le5Q30+oPJt1/d/5qPvWuZJaQx2igrY5nbjJPAcMHWAM5KC1YG4JjZrMF5H849X1Wn7NGaaltVBLXuG5vMtxGOt3cqHRU7q+4QUzcB1RK1niADGTv3dgXiWOpc98s0U5LjtPe9jt5PSSVYuTqkFTqNszhkU0Tnjscdw+JWUsbHA1PSJWuDiM/d3HXn5zU6Klio6SGmp2BkUTA1rR0AKLveqLbZJmQ1sjzK9u0I42FxA7epTWcDJWG3+tdcL1W1LznamcGdjAcN9wC1W2emvE870zCGZce88DmanZtX2u8VgpKV8zZyCWtljLdrHHB4Kf6FhFtr6i2VjKujc1szAQ1zm5xkYO5TX05v8A01MXsWpa5A1+absnoT9/7j+H5n+0mYL3bLJrG+VNbzuZHNjj5qPaxgAu4duPUrNS6rt9Vbam4RNqRS0wy+R0JGewdZVD03p2r1LXSV1aXNpXPL5ZRuMjs72t7O3o+Gh3SwwV1k+aYnGlp/FA5sDcAc4Vqy5BOojPTFR1RiSw0Cd8ADj6yK8IVi66v2BR4QrFnjVemArh8G1L5Sn/ANDVG6h0TS2a0z1wr5pHRgBrS1oBJIGFBa0DZl0p6U7BVLbPH+cTzYtUW6lv92udcZsVbgIQ2MuIaCePVuDVbqPV1trKWqq4WVXyelYXSyOhIA3ZwOs9gVA0ppae+SiWXMNC13jScC/sb3q463phQ6S+b7ZSv2XvjjDIYy87IcHHgOzj2qK2YKSfEvnU4jZC1KSWOgeeAPH9J68IVj6TV+wKs1HVRVlNFU079qKVocw9YKw6O2XKeQRxW+rMjjgAwOAz5yMBbbbaUUNvpqYb+ZiazI7ArUuz+Zn6ph4+MF9I7J+chNc0DblT2yjcN81exuepuy8u9wKsccbY2NZG0NY0Ya0cAFCXSrjOqLRRkjOzLNjt2cD4n1KdymjWzOdazemiHxyfqf7So3zXdLbK6WjippJ5IjsvcHBrQepdWmNWw3+olpxTPgljYH+M4EOGcdy57roO33CsmqxU1MEkrtpwYWlueniFHv5N42tPye6Std1uYPwwlfvQ3ynQC9NakLsh/fnzLzLI1kT3O4NaSVmWjdR2qzMrn1pn56pnL283EXAM6BnzkqN1Fpm5WJglqJRNTOds87G4jB+0DwXbpDR8t22KyvBjoRva3g6buHb0qpd2cADU11YmJTiuz2dytrxx4+Eu8GrLdNa57m1tS2jgIBkfERtHIGGjp3lcPhCsX6VUPPAVzco72UmnaahgjDWSTNAawbgGjPxAWaFj8fUd/pKLLXU6EjA6bjZNRsckc8c/Cbxb62nuNJHVUkgkhkGWuxhQvKBzQ0tV879nZz+ltDC7NKUnyHTtBBjDhEHOz1nefeVXeVSpLbdRUrSAZZy9w+y1p/Ej1Jrn8hJnNxKg2aqJ439hM3ahA4oXPnuz5gVYdK6WqL5MJpMxUDD48nS8/ot/E9HwgYXxxzNfLFzzGnJj2i3a7MhXCHlCqaeJkUNrpWMYMNa15AA9SZWE3tjMOc2V2duOvJ+PHE0WipKehpo6akibFDGMNaBuC6d3Ws18JNd5Op/aO7keEmu8nU/tXdy1etWPBnlz0jNJ2V+4/wDZpJVQ5RrVTy2Ke4iJoqaUBweNxLcgEHr3fBTWlrrJerPHWzRMie5zm7LHZG44XNr4f1OumBv5n8QrtpkmfG9SjLVTwQwB+s9aStFPa7NTCONvPSRtfK/pc4jPHqU4MYXNbCPm2l/Ys+6FVdRa7ht1V8mt0TKt7DiR+3hjT1AjOSjaovMgU3ZV7BBsy6blz1lXBQ076iqlbHDGMue44AWfDlJrD/ZsA/zT3Kvah1FW36VpqMRwM+pAw7gevtKW16AcTdR0TJZwLB2j3nXqvVVRfJTBCXw0LTuj4GTtd3KwclNL+TuVYQcvcyIeZoJ/+vcs8K1Pkxcz6PPAI2xO7a92PdhJqJazZnV6pUmNgenUNAkf59pY7tUCktdXUO4RQvd6gsIaTsgvOTjeVv1TDFUwSQTsD4pGlr2u4OB4hVs6BsGciGcb84+UPx8U66suRqcrpWfTiBvUB59pRNO6Vrb/AE01RTTQxMik5s86HeMcA7sdG8Lqu+iK+1Wypr56uldFTxmRwbtZIHVu4rTrbb6a2UraWhiEUTScNBJ9OTxKr/KHcIqazMppXj+kzMa9vHMYcC/d5hj0qpoRV2Y9Or5F2SFr/hJ8a+EnrJSChtNJTNGObha3HoUFqvV7rBXxUsdI2dz49txL8Y34HR2K0MLXNDmkFpGQR0hRNz0xabrWGqrqZ0kxaG7XOvG4cNwOE5ge3Szk49lPrd2QCRz9ZUfCVP5Mi9se5RWpNYT363ijNGyEGQOJbIXZxwHDrwrydD6e/UXe3k/3KuahsFsotQWKgttMY31M+3IdtzvFaQcbyeja9SSy265M7GNd082g11kEbP0G/eXmz0jaK1UdMwboYGM9QC7EdCy3Xd6rG6imgpKueKOFjWFschaM4yTu84TncVrucrExXzbioOj5mpLmrq6moKd89XMyKNgyXOKxX55unlGr9s7vXPUVVRVODqqolmcOBkeXY9aQcka4E6q/6fff5nGpN3Kru17vTrxbaSqLY3BkD44i7YDfNu6Tu7VPx6z1BQ0+3c7I7YbgOlcx8Q94IU3ydRtj0pTbPF75HO8+2e5Sl/tEV7tz6KaR8bXEHaZgkEHI4q6o2u4GIvzKPV9B6wVU63zvQlTbylM/7lrf/hlH4hXCx3SK8WyOtgY9jX5Gw/i0g4IVSZybUrZGmS4TvYOLQwNJ9KuVuoqe3UcVJSM5uGJuGt4+9WrFm/zTPnHA7R+zA7/z3kTreMT6fkpiMmeaGIDzyNU5CwRRtY0YDQAAoG91LajUFntUZDjzjqmYdTGA7PrcR6irB2q40STMdm1qRT8z9eP+oFoKC0Y4LI9S6guDr/XtpK+ojhZMWNayQgDZwD7wV26FuNzuGpIYp66plijifK9jpCQQMAZ9Lgli8Fu3U6DdHtSj1iw1repqI4LK+Uyr5/UDKcHIp4RnsLt/wwtT9KxDUtV8s1BXz5yHTEDzN8UfBRkH8upfoNXfklvYSOHFCBxQsU9eYFJMpKJMEwkgcUSZrnJz/wAqwftJPvFffXmHaQujeuHGOveFHaJrqe3aMjqauVscLHyFzj/7H1qm6q1PUX6Yxt2oqJjvEiz9b7Tu3s6FtLhawD7TyFWHbfnsy+A29/z/AKzvv+sZJqGG22pxjibE1sswOHOIG9reodqqHBCFkZy3Jnp8fGrx17UHnz84IQhVj4KY09qKssEkhpmtlilwXwvOASOkHoPaodClWKnYi7aktQo42JoMfKU3ZHO2p+fsTg/EBe/CXD5Kl9s3uWdoTfXf3nP/AAbD/T9zL5U8pMpbiltbWuP/AFSTZx6AN/rCp10uNXdax1VXSmSQjAHANHUB0BciFRrGbyZpx8HHxz3Vro+8sFm1fdLTCII3sngb9VkwJ2fMeOOxSfhGuf6lSfxd6piFItcfGVfpuJYxZkG5c/CNc/1Kk/i71GT6rq577T3eSngM1OwsjZv2RnO/z7yq+hBtc/GCdOxU32p54+MufhGuf6lSD0u71U62pkrayeqmxzk0jnux0ZPD0cF8EKGdm4JjKMOjHJNS63BCEKk0yw6d1dW2KnNNHFHUQZLhG9xaWk8cHfgehWJnKXFjx7VLn7MwP4LPEJq3Oo0Jgu6Xi3MWZeT/AMzRDylwY3WufPbK1cNXyj10gc2kt8MORue+QvI9GAqShSb3PxlF6Phqd9n3MmLZqKsoLtLdHBtTUytLS6Yndk9GPNwU34Rrmf8Aw6X+LvVMQqixx8Y6zp+NY3cycz1I90sr5HnxnuLnHtJyVJ6evs9hqJZ6aCKR8jNj8pncM56FFIVASDuaLKksT02HHtLk7lFuZBHyOlG7rd3qm7+kknpJ6UIUs7N5i6MSnH36S63GOKEDihRHmBSXohLCiG4kJ4RhEnc+0lZPLSxUr5HcxEXFkfQCTknzr4J4RhSdmVUBfESE8IwoltxITwjCIbiQnhGEQ3EhPCMIhuJCeEYRDcSE8IwiG4kJ4RhENxITwjCIbiQnhGEQ3EhPCMIhuJCeEYRDcSE8IwiG4kJ4RhENxITwjCIbgOKE2hCmQTP/2Q=="/>
          <p:cNvSpPr>
            <a:spLocks noChangeAspect="1" noChangeArrowheads="1"/>
          </p:cNvSpPr>
          <p:nvPr/>
        </p:nvSpPr>
        <p:spPr bwMode="auto">
          <a:xfrm>
            <a:off x="215900" y="-177800"/>
            <a:ext cx="19907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48136" name="Picture 10" descr="http://www.suringas.es/imagenes/cepsa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3522663"/>
            <a:ext cx="16732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7" name="Picture 12" descr="https://encrypted-tbn1.gstatic.com/images?q=tbn:ANd9GcSIBIZVX5vcBHCes5v__D0UQbVgNIzuyXp4jM5x8MNsDg-hoj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76938" y="2693988"/>
            <a:ext cx="1120775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8" name="AutoShape 14" descr="data:image/jpeg;base64,/9j/4AAQSkZJRgABAQAAAQABAAD/2wCEAAkGBggGEBAQBxQQFRQSExUSFhgRFRUTFBUSFhYhFRUWGRMaHSYeFxkjHBMSHy8gLycrLjgwFh4xNTA2QSYrLCsBCQoKDQwOGg8PGiobGiUzKS41LDU1KzUuNDI1NCk1LyosLCwuKiwyKSwpKSwsLCksNDQsLDQpKSwpLCwsLCksLP/AABEIAM4A9AMBIgACEQEDEQH/xAAcAAEAAQUBAQAAAAAAAAAAAAAABwMEBQYIAQL/xABHEAACAgAEAgUDDwsDBQAAAAAAAQIDBAUGERIhBzFBUXETUmEIFBYiMjM1U3JzkZKhsbIVIzRCVGJ0gZOzwhei0hhD0eHi/8QAGwEBAAIDAQEAAAAAAAAAAAAAAAIGAwQFAQf/xAAsEQEAAgEBBQgABwAAAAAAAAAAAQIDEQQTMlGRBRIhMUFSodEUFSIzYXGB/9oADAMBAAIRAxEAPwCcQAAAAAAAAAAAAAAAAAAAAAAAAAAAAAAAAAAAAAAAAAAAAAAAAAAAAAAAAAAAAAAAAAAAAAAAAAAAAAAAAAAAAAAAAAAAAAAAAAAAAAAAAAAAKd9jphKS7It/QtzyZ0jV7EaqgNS9mWJ+Lh9Mj32Y4n4uH0yOf+Z7Nz+Jbn4HNybYDU/Zjifi4fTIyWRZ5bmspxsjFcKT5N9+3aZMe34MlopWfGf4QvsmWlZtMeDNAA3WqAAAAAAAAAAAAAAAAAAAAAAAAAAAAAAAAFvmL2pt2+Ln+FlwWuaPai7b4uf4WRvwylTihEqxF3nS+k99cXedL6TFrFW9/wBiPfXVvf8AYikrxu2T9cXedL6TMaaxd8J2cMpL2q7X3mqeure/7EZDJcdfXKfC+xdi7ydLxjtFuTFmw96kx4JayiydtUXY23u+b8S8NJyzOsbCtKMu1/qx7/Au/wAu4/zv9sf/AAdenbWz1rETFtf8+1aybFfvTpo2sFHB2StrhKfW4xb8WisdytotEWj1aExpOgACTwAAAAAAAAAAAAAAAAAAAAAAAAAAAtc194u+an+Fl0Wmb/o9/wA1Z+Bkb8Mp04oQcgY9Tl3v6T3jl3v6Sm7te9V+X+U+6l4L7zG0veK3MllPupeC+8w38peX4ZbTl/va8X95cltl7/Nrxf3lzuc+fNx78Utzy/3qr5EfuLgt8va8lV8iP3FwfRcP7df6hXL8UgAMqIAAAAAAAAAAAAAAAAAAAAAAAADEY/VuR5XZKrHYimE47bxlLZrdbrl4NFv7PdNftWH+sR79ebLGDLMaxWeks+WOefouJ+Zs/AzHez3TX7Vh/rFtmWtNP42m6vDYmmU7K5wjGMt3KcouMYpd7bSIzeunmnTBli0fpnpKAF1Hpm1ofUn7LiPqnvsH1J+y4j6pxd3flK67/F7o6wxdfUi4wnW/AyUNFaiSW+Fv+qV8No3UEW+LDX/VMVsd+Usu/wAOnFHWFLD+5RVMjRpPPIx54e76pU9iud/s931TDur+2ejHOfF7o6wq0P2kfkr7iXcH73X8iP3EZU6ezVQinTb7ldnoJOwsXCuCl1qMV/PYtNeCFb7UvW0V7sxPmqgAOKAAAAAAAAAAAAAAAAAAAAAAAAiTXuhM/wA7x91+X1cVclWk/KVx34a1F8pST60zX/8AS7VXxC/q0/8AMnsGpbZKWmZmZdbH2tnx0ikRGkeHr9oE/wBLtVfEL+rT/wAy4y3o01Ph7qZ20JRjbXJvytL2ippvlx9yZOYPI2PHHrKU9sZ5jTSvz9gANxxwAAAAAAAAAAAAAAAAAAAAAANG6Rss1xmjqho+6umvgatbkoTct+W0+FtLbuaA2/MM1wOUx48ytqqj51s41x+mTSPcvzLB5rWrcusrtre6U6pKcW09ntJcuTOMM0xOMxNs3mNk7LFJxlKycpybT291LmyRNNaW19qzKqqsosrhg07doK3yUrJcb4+PZbyW+62b25Ll2gT/AC1VkUJ+SnisIp77cDvqU9+7h4t9zKp79RxdqDTmZ6XudGc1yrsSUtns1KL6pRkt1KPJ80+x9xJXQd0jYvL8TXluZTcqLnwU8b38lb+rGL8yXVw97TW273DocoWY/C0y4LbK1LlycoqXPq5N7kI9JOn+keiGKxWKxqeFg5zUKLpVNUuXtYuEYRUmk0ut+JEum5OeOwjlzbxNPXz/AO4gOzyhfj8JhXtiLK4vbfaUoxe3fs36GUs4zbC5FRbicfLhrqg5yfoXYl2tvZJdraRyBqzUuK1bjLsXjOuyXtY9ahWuUIL0JbeL3faB2RTdXiEpUyjJPti013daLDMtS5Nk0owzPE4aqUuajbbCuTXftJp7ek1XoP8AgPCfKv8A78yBelht51mG/wAd/ggOtK7I2pSraaaTTT3TT5pp9qPm/EVYaLniJRjFc25NRSXpb5Ihro81pZorTcsVm3FNLEWV4WDe3GmltFPsipq9t9ii/QiJc91Pn+vsTH1/Ods7JqFdceVcZSfDGMK+pdaW/W+1sDqV690tF8Lx2B3/AIir7+IzOFxeHx0VPCThOL6pQkpRfhJcmQFq7oey7ReS24nEznbi06d5JtVQcrIxkoQ/WWza3fjsuo0DQ+s8x0Ziq7cDKXA5RVte/tLIb8049W+2+z60wOwQAAAAAAAAAAAAAAAAAAAAAMBgcTZr7/d87P8AEzpnoK+BMP8AOX/3WczZr7/d87P8TOmegr4Ew/zl/wDdYGD9Udl1NuAw2IaXHXiFWn+5ZCTkvprg/wCRA2SX2YXFYedPuoXVyjt5ymmvtRM3qjdTYacMNl9Ek5qz1xak/cJRca0+5vjm9u5J9qI96J9L3anzTDqKbronHEWvsUK3xKL+VJRj/NvsYHQnSt8DZh8z/kjlzTP6dg/4mn+4jqPpX+Bsw+Z/yRyhg8XZgLa7aNuKucZx3W64oviXLt5pATT016nxWpsXTkeQ7yflI+V4Xylc/cVt+bBPil2bvn7giHUeUrIsXicLGTl5C2dXE1txcD4W9uzfYmzoI0bbJW5xnG8rb3NUufOXDJvytz37ZvdJ9yl5xEfSJ8LZl/F3/wBxgdA9C+IqwmQYezESjGEPXEpSk9oxjG6bbb7EkmyIMPkM+lzPMTPLOOOHna7LLGtnCle1T28+XD7WPp59TKWE1PmWf5bl+QafjJzsnY7tuXG5XSnCG/ZXGO05P0fuvfoLQmi8HofCQw+F2c37a2zbZ2Wtc36IrqS7Eu/dsIb9UEqssnluAwMVCmjDylCK6lxS4F4varr9L7zUuiKmu/OsvV22yslLn50a5Sj/ALookr1R2nbsRXhcdQt1VxUW7dkZtSrb7lxca375R7yFMhze7IMVh8Vh+cqLI2JPknwvdxfoa3X8wOwNTacwWrMLZhMy4/J2bb8D4ZJxalFp8+aaXY0aLkPQDp7JsRC+6y+7yclOELOBQ4k91xcK3ls9ntyXeuw3fTOqsq1bRG/KLIzTS4o7rylcu2M4dcWv/a3XMttS6909pOLebX1xklyri+O1+Fcea8XsvSBsAPiqxXRjKPU0nz9K3PsAAAAAAAAAAAAAAAAAAAAYLTMs3y/J48eZ201R77ZxrT8HJrcDjHNff7vnZ/iZJ2htNdIma5dXLTeLhVhpSsUYKx1zi1NqXNV7rd7vlIjDMpxsutlB7p2Taa6mnJ7M6L6DM+yuOV0YaV9CuVlv5t2RVntrG4+0b3e6aA07LvU7Z5jrHPPsVTFSfFJ1ud9sm+b3clFbvv3ZMuk9HZVoujyGUQ2T5zlLnZZLzpy7fDkl2IzYAwOuslxOosuxeFwPD5S6vhjxvhjvxJ83s9uohPKPU86gnfV+VpYeNPGnY67HKfAuclFcPW+rf07nRQApYbDVYOEK8NFRhCKhGMeSjGK2iku5JJECas6DtUZ1j8ZicK8LwXX2WR4rJJ8MpNrdcHJ7M6AAEedE/RfHQtc7cy4J4u3eLcOca6t+UItpNt7Jt+C7N3IYAFDHYHDZnVOnGxjOuyLjKMlupRfWmQVqr1O2OqnKemLa51ttqu9uFkf3VPZxmvS+H+fWT4AOXqeg3W/Fyprj+876tvsk39htunvU4WtqWpMTFLthhk2342zS2+q/EnQAfNdaqSjHqSSXguR9AAAAAAAAAAAAAAAAAAAAANa1l0f5PrryP5ZVv5jj4PJz4PfOHi35Pf3uJsoAjX/p/wBH92J/rf8AyXGX9BulMsuqvw6xHHVZC2O9u64oSUluuHmt0iQgAAAAAAAAAAAAAAAAAAAAAAAAAAAAAAAAAAAAAAAAAAAAAAAAAAAAAAAAAAAAAAAAAAAAAAAAAAAAAAAAAAAAAAAAAAAAAAAAAAAAAAAAAAAAAAAAAAAAAAf/2Q=="/>
          <p:cNvSpPr>
            <a:spLocks noChangeAspect="1" noChangeArrowheads="1"/>
          </p:cNvSpPr>
          <p:nvPr/>
        </p:nvSpPr>
        <p:spPr bwMode="auto">
          <a:xfrm>
            <a:off x="63500" y="-947738"/>
            <a:ext cx="2324100" cy="196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48139" name="Picture 16" descr="http://www.ifema.es/PresentacionInet/groups/public/documents/imagen/ins_p_4424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80075" y="3611563"/>
            <a:ext cx="110331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0" name="Picture 18" descr="http://blog.mundodelcafe.com/wp-content/uploads/2010/06/logo_pascual3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96213" y="2386013"/>
            <a:ext cx="115887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1" name="Picture 20" descr="https://encrypted-tbn2.gstatic.com/images?q=tbn:ANd9GcReo65bnBvayD713AcMVgNObO47ZUhYpsmITHnqJH-NNPDB6Bfq4Q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32188" y="4475163"/>
            <a:ext cx="796925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2" name="AutoShape 22" descr="data:image/jpeg;base64,/9j/4AAQSkZJRgABAQAAAQABAAD/2wBDAAkGBwgHBgkIBwgKCgkLDRYPDQwMDRsUFRAWIB0iIiAdHx8kKDQsJCYxJx8fLT0tMTU3Ojo6Iys/RD84QzQ5Ojf/2wBDAQoKCg0MDRoPDxo3JR8lNzc3Nzc3Nzc3Nzc3Nzc3Nzc3Nzc3Nzc3Nzc3Nzc3Nzc3Nzc3Nzc3Nzc3Nzc3Nzc3Nzf/wAARCABdARgDASIAAhEBAxEB/8QAHAABAAEFAQEAAAAAAAAAAAAAAAcBBAUGCAMC/8QASxAAAQMDAQQGBQcHCgYDAAAAAQIDBAAFEQYHEiExE0FRYYGRFCJxobEjMkJSdLLBFTZicrPC0RYXNDdDY2SCk6IkJTNEVNKjw+H/xAAaAQADAQEBAQAAAAAAAAAAAAAAAgMEAQUG/8QALhEAAgIBAwMDAgUFAQAAAAAAAAECAxEEITESE0EFMlEiwWFxgZGxMzRCUqHR/9oADAMBAAIRAxEAPwCcaUpQApSlAClKUAKUpQApSqZoArSqZq2m3CHAa6WdKYjt/WdcCR76OQLqqGtIuu1bStvCg1KdnuDHqQ29/P8AmJCffWp3PbY6oFNqsoTkHCpb3Ed+6n+NaIaS6fERXOKJjzVCoAZJwO01zlcNp2rp2QLi3ESfoxGEp96t4++tauN0uN0JNynypQJzuvOqUnPck8B5Vqh6ZY/c8CO5eDp2fqew23+nXiEzxxhb6c59ma1udtY0lF3uilyJak8N2NHUc+xRwn31zylCU53UgA9gxX1WmPpla9zbE7z8E0ydtluGRFs05fYXVoT8CawkzbVeFpIg2iCyepTzi3PcN341GNKvHQ0R/wARXZI3mRtZ1c8fUkQWB2NRf/YmsY/tC1c8ok3yQkHqbQ2kD/bWs0qi09K4iv2Fc5fJln9UahkHLt9uRP6MlSPukVZu3S5Pf9W5z3P15Th/GrWlVUIrhHMs+lOOK+e64vP1lk/E180pTHBXoh99HFuQ8g9qXVD4GvOlAF+3fLy1/wBK83NH6s1wfjWTj671XGx0d9lkDqc3Vg+YrXaUjrg+YobqZvUPa3quPwdcgyR/exyD5pUK2a27bEYAutkcT2qiOhfjhWPjUP0qEtHRLmP2GVkl5OlLFtD0xeihuPckMPq4BmUOiVnsGeB8Ca2oKBGc8DXIBAIIIBB7RWx6X1tfdMrQmDKLsRJ4w3/WbI7E9afDh3Vjt9M81v8AceN3ydOCla3ovWVv1bCU7E3mpLWA/GcI32z28OaT1H8c0ryZRcH0yW5ZNM2WlKVw6KUpQApVCcV8uOpQhSlZwkccDJ8hzoA+6pkdtaHqnaG/agtNs0zeZZTzkPQnWWR4lOT5Y76iS97QtTXzeD1zVGjrHBmGOjT5/OPn5Vro0VlqzwhJWKJPl71ZYbED+U7pGZcAz0W/vOH2IGTWh3nbTDbK27La35BHJ2SrokHvAGVeeKhlKFLcw2hS3FnOEgqUo/EmvX0KZ/4Ur/QX/CvRr9Opj73kk7ZPg2i77S9V3NSgLj6GyeTURsJ4frHKj51qchxyU8X5Trkh483HllavM8aq6y6ycPNONnqC0FJPnXylKlEJQlSlE4ASMk1urrhBfQsE22+SnOle3ocv/wAKV/oL/hXm4240vcdbW2vnurSUnHbg0yafDONM+aV6ojSHE7zUZ9xPUpDSlA+IFFxpDaStyM+hI5qW0pIHiRRlBhnlSlXMS23CcCYNvmSgOuPHW4PNINDaXLDBbUq6mW24QE7063zYqfrSIy2x5qAq1oTT43DDFK9hElKSFJiSVJPEFLKiD4gV5pbWtW42ha1k4CUpJPlzozkMM+aV6OR32k7zsd9tPLeW0pI8yK+W21uq3Wm1uKxndQkqPkKMrkMM+aV7ehy8f0OV/oL/AIV5BKlLCEpUpZOAlIyc9mKMoMMpSvRyPIaTvux320DmpbSkgeJFedCafAYYpV1CttxuCd6326bLT9aPGW4PNINUmW24QQDPt8yKCcZkR1tjP+YCudcc4yGH8FtSlKY4KUpQBldL3t/T1/h3NhSvk17rqAfntH5yfLj7QKV5aetTt7vcK2MA70h0JUQM7qPpK8BmlYdUtN1ru8lI9WNjq+lK+VrShJWtQSkDJJOAK8A1FSax95vdtscX0m6zWYzZ4J6RQBWexI5k9wqO9Z7W40NS4emA1MeHBUxRy0j9X6/mB7ah+5XKddpapd0lvSpB+m6rOPYOSR3CvQ0+gnZ9U9l/0lKxLglG+bXJVwlot2mIoj9O6lhE2SnKgVKCd4N8gOORk+FSpKeTaLO9JeLrwjMlxZzvKXujJ8TXKKHHGnG3WVlDragtCx9FQ4g+Yro7ROt7ZqqEhpTjbFyCMPQ1q4nHNSc/OSf/AMNPrdKq4xcFt5CueeTx2ea8TrMTELt/oT0YIUUh7pApKs4OcDjwNRvtqssS16kjSoaEtJnsqW42gYAWggE+IUPLvrctTbKYshTkzS8tdpkq4qYbUoMuc+GARuc+rI58Khq+Q7pb7g5DvYkJlM80vuFeAetJJPA9oqukhW7euqWF8CzbSw0bXsYhCXrppxSN5MaM47k/RPBIP+41OkmemPeYFvITmU28vj+hu/8AtUX7AIPr3m4qA49HHQesYypXxT5VmNW3ZMfa5pSP0hSEtuIcHb0oISPEpHlUdUu7qZRXhfwhobRRhtv8IhdknpT6nyrCz3ndUn4LqP8AQo3taWNPbMR+NTJtqhelaHdeCd5cR9t0HsGd0nyUah7Z/wAdc2If4xPwNadJLq0j/DIk19aOlJ8kREMqKU7rj6Gjnq3jj4kVDe3yElm9Wqfgjpoq2lnqG4rI++ryqQNqk78maRVOwoiNMiukJPEhLyCR7q1/bzBXN0zb32BvrRMShIHNW+lQA88Vh0b6LISfDbRSe6aNj0chFi0DZkLQhtRaZCgfruqA8yVV57WEA6BupAHBCT/uFeWv5Itlu05b2gCmReYTHE8koWFZ80JHjV3tQTv6AvQ7I5PvFJHLtjN+X9zvhogjQlmav+rLfbpIJjqUXHkj6SEjO74nAPcTU+arvkXROmfS49vDjLJQyzGaw2kZ4AZwd0D2Vzzpq8O6fv0O7MI6Qxl5U3nHSIIwpPkTjvArou3XSw60s7iWVszYrqcPx3B6yc9SkniDWz1BS7kZSWYk6sYx5KaXvMbWemW5r0IIakb7bsZ0hwZBKSM44jh2VzzrS1s2XVF1tsY/IMPfJj6qVAKCfAKx4VI2qtls+Cy5I0hcZhaGVfk4yFJxx47isjyPnUSPl5TrhklwvbxDnSkle8OBCs8cjGONV0MIKUpVy2fj4OWt43Oo9GgHSdoOB/Q2vuioO2e8NqTQ/wAZJ/fqcdGfmnaPsbX3RUH7Pv602ftkn9+s2m9t35f+jWeCTdtSR/IKRw/7hn74qOdiYzrpH2J74oqR9tf5hSftDH7QVHGxP8+kfY3viiqaf+zn+oS/qInpyQyiW1FUQHXULWgdoTu5+8Kgl21Gy7a40YD5Ny4iS1w+g5lWPYCVDwqSdeXU2bUGk5RUUtOTVx3ewpcRjj7Dg+FYzaHa1J1zpC8tpG76V6M6e/5yf3vdWfStwz8ST+40tzJ7Ykj+by58PpsftkVDOzyyR9Q6th2+YkmKEqdeTx9dKR83PeSKmfbF/V5c/wBdj9s3UYbFPz8b+xvfFNaNK3HSTa/H+EJNZmiXtX6kg6JsrUhUQrCnAyxGYwgFWCfYBgGvvTl5t+tdOCYYZ9GeK2nY8hIVgg4UD1EfxrUdvSd6yWdA+ncAkcOWW1irO37MdWW2P6Pb9YmKxvFXRshxKcnmcBVZY11OlScsSf5/Ydt5xjYjbWdoZsOq7na42egYdT0QJJISpCVgZPPG9isNWZ1jBm2zU8+Dc5yp0xot9LKUTlzLaSOeTwBA8Kw1e7VvXHfOxmlyKqkFSkpSlSlKICUpGSonkAOs1dWu2TrvNRDtcVyTJXyQgch2k8gO81Omz/ZvF05uT7n0cq64ylQGW4/DkjPM/pfCpajVQoW/PwNGDkfGyjQytPRVXO6NgXSSnARz9HbOPV/WPM+XVxVIQpXz1tkrZOUjUkksFvPmR4EN2XNeQxHZSVuOLOAkCuf9oG0GZqh1cOCpyLaEng2FFK5HVlfd+j58eV9th1Yu7XddkiOf8BCWA4E/2rw557k8sdvsqO69fQ6NRirJ8kLJ52QpSlemRLi3MJl3GHFcUpKH5DbSlJ5pClAZHnUu3HY/bIECRNiXa6+kx2lON4U2PWAPLCQR4GoayQQUqUlQOUqScFJ6iO+pq0xtgtrkJtnUjb0eU2kJU800Vod4fOwMkezFYdYr9nXx5RWvp8jYxrO531Ui13JS5Qjsh1EtRyoccbiz1nrB68HPfZ7fo0dKLNLCE+kFbjZUOZRjPjxrYP5zNDQEOLgukqWd5SY8BxBUrtJKQM1Euu9WP6vuyZKmizFYQUR2SQSkHiST1k8PZgd+c1FU5anuKHSh5NKGMkt7EYYj6HbkYAVKkuuFQHPCigfdqPNoVyUdrQfJG7BlREIPZulCz71Gtg0vtSslj09b7WuBOUqKwlta0JRhSscSPW6zk1GWpbj+Wb5cri2lTYlPKcQFc0g8s1Siib1E5yWE8iykulJHSmsoBuukrtDbAUt6G4Gx2q3cp94Fc+bOflNc2Ejrkg/7VGpLY2yWURG2X7fcCrowlZSlGOWD9Kos0xdItl1ZDui2lmLHkLcDaMb24QoJHZ1iuaSq2FdkJR54Ozkm0ya9tg3tn0xP1nmR/wDImry3M/yo0HY1q3Qs+iSDxzgtrQo/dI8aj7X+0m26n007a4USWy8462sKeCd0BKgTyJ7KroHaZb9OaaYtU+JLdcZccKVtBJG6pRUBxPeR4VnWmt7CxHdMbrXUZzaxOH8rtHW8EHcnNSFDPL5VCR+95Vtu0oZ0FfPsiqhTVmrGL5riFfmmHkxoyo+62vAXutr31dfWSa2/Vm1S03vTdxtceDNQ9KYU2hbgTugntwaeWmsXaxHjn9zimtzQ9B2GNqbUjVrmvvMNLZWvfZKQolOOHrAjrPVW56y0IxoezKv1iu91RLZdbTvFxCRgqwc7qRkceR4dtRxZ7lJs90i3KEoJkRnN9BUMg9RB7iCR41NNt2uabmw0pu7MiI8oYdaUyXkeBSDkeFadV342KUFmPlCw6cbmZ2Yakmao016ZcGwl9p5TJcQMJewAd4eePaDURbYI7MbXk0R0BPSstuuBPWsg5PuFSLcNremYMNSLOy/JdSn5JpLBZRn2qAwPYKhW83SVerrKuU5QL8hZUrd5JHIAdwGBU9FTPvSscelfB2yS6cHS+ilpXpGzqQQUmG1gjr9UVCuz+O8nav0Sm1B1mVJU4jHFAyrie7iPMVkdnu01uwW5u0Xph12IzkMPtDKkJ+qpPWB1Efhmt0O1bRqCXkuyS4Rx3YSwo+OPxqHbupc0oZ6hsxklufe2xQToN4HgVSWQO874P4VHWxP8+kfY3viirfaLrter1sxo8dUe3R3C42lZG+4vBG8ezAJwO+sboHUbGltRJucmO6+2GFtbjRG9lRTx4kDqrVVp5w0soNbvIkpJzTJJ2/pP5DtK0qKVJmnChzB6NXEeVbPAcVqvRdnngJMnMaQoDgA4hSd8DyUKivaPr+Hq+2w4kSDKjKYkdMpTxQQRuKTgYJ4+tXts92jsaWsjltnwpUlIfU4ypgowlKsEg5I+lk+NQemtenisfUn/ACN1LrJG2xf1d3P9dj9siou2LKCdesAniqI8B7fVP4Vldc7TrfqXTEq0RbbMYcfU2Q46Ubo3XEqOcEnkmo8tVxl2i5x7hbnA3Jjr3kKIyD2gjrBHCraaia08q5LDYs5LqTJl29NOr05bnm0LKGZwUtaR8wbiwCT1ceustscdnSNFtP3F2S645IcUhyQtSlKRngcniR2VYaZ2r2+9qTFftU5M76TUZrp0njz4cQO8gVv8ZxbzAV0DkbPJDm7keAJHvrz7XOFXZnHGHnJVYbyjnXakC9tJu7bKVOOLcZSlCBvFR6FvgAOJNZjSeye63UokXxRtsQ4PR4Cnlj4J8cnuqZLbp2126Y9OZiIVPfUVPS3EhTqyf0uodwwKy2BVZa+arUK9sLkVVrOWYrT+nrXp+EItpiNsN81KAypZ7VK5k+2stSlYG23llcYFKUrgHITq1OuuOuEqccWVrUTxKick+dfNbztT0a/YLs/c4rZXapbpXvj+wcUclJ7ATxB78dmdGPOvqarI2QUomOSaeGKUpVBRSlKAFKUoAUpSgBSlKAFKUoAUpSgBSlKAFKUoAUpXypaUj1lJT7TQB9UrJWrT95vACrXapklsjIcS3uoPsUcA+dbhatkGopZSqe9DgNnnlZdX5Dh76jO+uHukhlGT8Ee1VtK3nUMsoW66s4S22kqUr2AcTU62jY5p+KoLuL8y4LHNC1hDfkkAnxJrebXZbZZ2uitcCNFT1hlsJz7TWKz1KuPsWSiqfk5/suzTVN2UkmCmEwr+1mLCeHckZUfECpCsWxuzxSl28S37g4ObY+Taz7B6x88d1SbiqisNmvunw8fkUVcUWdttcG1sBi3Q2IrQ+gygJHuq7qtKxt53ZTApSlAClKUAKUpQB5SGGpDC2X20uNLBStCgCFDsIqLdUbHI0lTknTckRHDx9FfJUznsSRxT7x3VK1VqlV1lTzB4FlFS5OXL3o/UVj3lXG1vhpPN5gdK37cp5D2gVgUrSv5qgfYa7Ax31irppuyXYf8AMrVDkHnlbIJz25r0a/U2vfEm6fg5WpXQUvZJpJ85ZjSYp5/IyV48lEisLM2K20JKo95nN9gUhCgPcK0x9Qpfyv0E7UkQvSpJn7J1xG1LTfUqHUDCwf2lafcNPrgqKTLS5jsaKf3jWmF9c/axHFow1K+3W+jOM58K+UJ3jjOKsKUpWRiWlcogCQEZ/u8/jW02vZu5cAD+WEN5/wAIT/8AZU52wh7mMotmi0qWIexptasSL84R/dRQj4qNZePsVsyFBT90uLo7AUJ+CazvX0LyN25MhCnwroGPsi0k0cuMTH+5yWsfdIrLQ9n2koaQGrFEUQchTyS6rzUSak/U6lwmN2Wcyl1sc1pHdmsnBsV5uJR6BaJ74VyUmOoJP+YgD311JGtsGIB6LEYZxyKGwMeVXWKjL1T/AFj/ANOqn5ZzlB2X6umDKrc3GGf+4kJT8M1sVt2KXFwpVdLxGZGfWRFbKzjuUrHwqaxSs8vUb3xsOqokdW7Y5puPgzXZ01XYt7o0+SMH31tlq0rYbTj8n2iGwoY9ZLQKuHeeNZmgrNO+2fukx1FIrilKVI6KUpQApSlAClKUAKUpQApSlAClKUAf/9k="/>
          <p:cNvSpPr>
            <a:spLocks noChangeAspect="1" noChangeArrowheads="1"/>
          </p:cNvSpPr>
          <p:nvPr/>
        </p:nvSpPr>
        <p:spPr bwMode="auto">
          <a:xfrm>
            <a:off x="63500" y="-254000"/>
            <a:ext cx="1552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48143" name="Picture 24" descr="http://static.android.es/2012/08/samsung_logo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12025" y="3446463"/>
            <a:ext cx="1643063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4" name="Picture 26" descr="http://2.bp.blogspot.com/-nALnB3e7XDs/ThIRTWhDd4I/AAAAAAAAC3o/zB2gKuLea_Q/s1600/randstad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27850" y="4475163"/>
            <a:ext cx="17367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5" name="Picture 28" descr="http://www.hthoteles.com/img_ht/logo_petit_es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12025" y="5557838"/>
            <a:ext cx="1728788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6" name="Picture 32" descr="http://www.hispanidad.com/imagenes/logo-iberia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92663" y="4816475"/>
            <a:ext cx="116205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7" name="Picture 34" descr="http://upload.wikimedia.org/wikipedia/en/b/b7/Piaggiobrandlogo2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129338" y="5259388"/>
            <a:ext cx="982662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8" name="Picture 36" descr="http://www.toner-rtl.com/images/ocelogo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194050" y="5516563"/>
            <a:ext cx="814388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9" name="Picture 38" descr="http://static.comunicae.com:81/photos/notas/1037858/1347610650_logo-wke-a3.jpg"/>
          <p:cNvPicPr>
            <a:picLocks noChangeAspect="1" noChangeArrowheads="1"/>
          </p:cNvPicPr>
          <p:nvPr/>
        </p:nvPicPr>
        <p:blipFill>
          <a:blip r:embed="rId15"/>
          <a:srcRect r="40462" b="33643"/>
          <a:stretch>
            <a:fillRect/>
          </a:stretch>
        </p:blipFill>
        <p:spPr bwMode="auto">
          <a:xfrm>
            <a:off x="3995738" y="5949950"/>
            <a:ext cx="2233612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4932363" y="765175"/>
          <a:ext cx="4176712" cy="568325"/>
        </p:xfrm>
        <a:graphic>
          <a:graphicData uri="http://schemas.openxmlformats.org/drawingml/2006/table">
            <a:tbl>
              <a:tblPr/>
              <a:tblGrid>
                <a:gridCol w="1872182"/>
                <a:gridCol w="1078885"/>
                <a:gridCol w="1225645"/>
              </a:tblGrid>
              <a:tr h="28416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MADRID</a:t>
                      </a:r>
                    </a:p>
                  </a:txBody>
                  <a:tcPr marL="9526" marR="9526" marT="95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INSCRITOS</a:t>
                      </a:r>
                    </a:p>
                  </a:txBody>
                  <a:tcPr marL="9526" marR="9526" marT="95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ASISTENTES</a:t>
                      </a:r>
                    </a:p>
                  </a:txBody>
                  <a:tcPr marL="9526" marR="9526" marT="95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2012</a:t>
                      </a:r>
                    </a:p>
                  </a:txBody>
                  <a:tcPr marL="9526" marR="9526" marT="95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5.930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2.783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pic>
        <p:nvPicPr>
          <p:cNvPr id="49169" name="Picture 2"/>
          <p:cNvPicPr>
            <a:picLocks noChangeAspect="1" noChangeArrowheads="1"/>
          </p:cNvPicPr>
          <p:nvPr/>
        </p:nvPicPr>
        <p:blipFill>
          <a:blip r:embed="rId3"/>
          <a:srcRect l="5019" t="25163" r="15022" b="6104"/>
          <a:stretch>
            <a:fillRect/>
          </a:stretch>
        </p:blipFill>
        <p:spPr bwMode="auto">
          <a:xfrm>
            <a:off x="179388" y="766763"/>
            <a:ext cx="45624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0" name="Picture 2"/>
          <p:cNvPicPr>
            <a:picLocks noChangeAspect="1" noChangeArrowheads="1"/>
          </p:cNvPicPr>
          <p:nvPr/>
        </p:nvPicPr>
        <p:blipFill>
          <a:blip r:embed="rId4"/>
          <a:srcRect l="5106" t="13324" r="15131" b="17339"/>
          <a:stretch>
            <a:fillRect/>
          </a:stretch>
        </p:blipFill>
        <p:spPr bwMode="auto">
          <a:xfrm>
            <a:off x="1042988" y="3975100"/>
            <a:ext cx="454183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1989138"/>
            <a:ext cx="214312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900113" y="169863"/>
            <a:ext cx="6858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HOY ES MK: ejemplo de interacción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  <p:grpSp>
        <p:nvGrpSpPr>
          <p:cNvPr id="49173" name="10 Grupo"/>
          <p:cNvGrpSpPr>
            <a:grpSpLocks/>
          </p:cNvGrpSpPr>
          <p:nvPr/>
        </p:nvGrpSpPr>
        <p:grpSpPr bwMode="auto">
          <a:xfrm>
            <a:off x="7019925" y="249238"/>
            <a:ext cx="2016125" cy="442912"/>
            <a:chOff x="107950" y="6370638"/>
            <a:chExt cx="2447925" cy="442912"/>
          </a:xfrm>
        </p:grpSpPr>
        <p:pic>
          <p:nvPicPr>
            <p:cNvPr id="49174" name="Picture 2" descr="http://www.ceei.net/fotos/36_FOTO_711.jpg"/>
            <p:cNvPicPr>
              <a:picLocks noChangeAspect="1" noChangeArrowheads="1"/>
            </p:cNvPicPr>
            <p:nvPr/>
          </p:nvPicPr>
          <p:blipFill>
            <a:blip r:embed="rId6"/>
            <a:srcRect l="24467" t="21696" r="24905" b="21349"/>
            <a:stretch>
              <a:fillRect/>
            </a:stretch>
          </p:blipFill>
          <p:spPr bwMode="auto">
            <a:xfrm>
              <a:off x="107950" y="6370638"/>
              <a:ext cx="984250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75" name="Picture 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279525" y="6381750"/>
              <a:ext cx="1276350" cy="43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8 CuadroTexto"/>
          <p:cNvSpPr txBox="1">
            <a:spLocks noChangeArrowheads="1"/>
          </p:cNvSpPr>
          <p:nvPr/>
        </p:nvSpPr>
        <p:spPr bwMode="auto">
          <a:xfrm>
            <a:off x="611188" y="1196975"/>
            <a:ext cx="55006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1600" b="1">
                <a:solidFill>
                  <a:srgbClr val="66CCFF"/>
                </a:solidFill>
                <a:latin typeface="Trebuchet MS" pitchFamily="34" charset="0"/>
              </a:rPr>
              <a:t>HEM Global</a:t>
            </a:r>
          </a:p>
          <a:p>
            <a:r>
              <a:rPr lang="es-ES_tradnl" sz="1600">
                <a:solidFill>
                  <a:srgbClr val="B2B2B2"/>
                </a:solidFill>
              </a:rPr>
              <a:t>Total inscritos y asistentes HEM 2012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323850" y="1125538"/>
          <a:ext cx="8424863" cy="47513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3463"/>
                <a:gridCol w="2379541"/>
                <a:gridCol w="2685024"/>
                <a:gridCol w="996835"/>
              </a:tblGrid>
              <a:tr h="527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Inscritos 2012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Asistentes 2012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%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</a:tr>
              <a:tr h="527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MADRID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5.930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2.783</a:t>
                      </a:r>
                      <a:endParaRPr lang="es-ES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46,93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</a:tr>
              <a:tr h="527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VALENCIA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2.256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1.597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70,79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</a:tr>
              <a:tr h="527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ZARAGOZA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1.278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893</a:t>
                      </a:r>
                      <a:endParaRPr lang="es-ES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69,87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</a:tr>
              <a:tr h="527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BILBAO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827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573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69,29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</a:tr>
              <a:tr h="527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BARCELONA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3.725</a:t>
                      </a:r>
                      <a:endParaRPr lang="es-ES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2.392</a:t>
                      </a:r>
                      <a:endParaRPr lang="es-ES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64,21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</a:tr>
              <a:tr h="527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SEVILLA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1.316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1.126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85,56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</a:tr>
              <a:tr h="527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PAMPLONA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599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461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76,96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</a:tr>
              <a:tr h="5279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TOTALES</a:t>
                      </a:r>
                      <a:endParaRPr lang="es-ES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b="1" dirty="0">
                          <a:effectLst/>
                        </a:rPr>
                        <a:t>15.931</a:t>
                      </a:r>
                      <a:endParaRPr lang="es-ES" sz="11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b="1" dirty="0">
                          <a:effectLst/>
                        </a:rPr>
                        <a:t>9.825</a:t>
                      </a:r>
                      <a:endParaRPr lang="es-ES" sz="11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b="1" dirty="0">
                          <a:effectLst/>
                        </a:rPr>
                        <a:t>61,67</a:t>
                      </a:r>
                      <a:endParaRPr lang="es-ES" sz="11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4448" marR="44448" marT="0" marB="0" anchor="b"/>
                </a:tc>
              </a:tr>
            </a:tbl>
          </a:graphicData>
        </a:graphic>
      </p:graphicFrame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900113" y="404813"/>
            <a:ext cx="6858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HOY ES MK: datos 2012(HEM GLOBAL)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512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8375" y="404813"/>
            <a:ext cx="135731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639343-583E-41C7-9E81-1E7A8A603E1A}" type="slidenum">
              <a:rPr lang="es-ES" smtClean="0"/>
              <a:pPr>
                <a:defRPr/>
              </a:pPr>
              <a:t>24</a:t>
            </a:fld>
            <a:endParaRPr lang="es-ES"/>
          </a:p>
        </p:txBody>
      </p:sp>
      <p:grpSp>
        <p:nvGrpSpPr>
          <p:cNvPr id="53250" name="9 Grupo"/>
          <p:cNvGrpSpPr>
            <a:grpSpLocks/>
          </p:cNvGrpSpPr>
          <p:nvPr/>
        </p:nvGrpSpPr>
        <p:grpSpPr bwMode="auto">
          <a:xfrm>
            <a:off x="107950" y="6370638"/>
            <a:ext cx="2447925" cy="442912"/>
            <a:chOff x="107950" y="6370638"/>
            <a:chExt cx="2447925" cy="442912"/>
          </a:xfrm>
        </p:grpSpPr>
        <p:pic>
          <p:nvPicPr>
            <p:cNvPr id="53253" name="Picture 2" descr="http://www.ceei.net/fotos/36_FOTO_711.jpg"/>
            <p:cNvPicPr>
              <a:picLocks noChangeAspect="1" noChangeArrowheads="1"/>
            </p:cNvPicPr>
            <p:nvPr/>
          </p:nvPicPr>
          <p:blipFill>
            <a:blip r:embed="rId3"/>
            <a:srcRect l="24467" t="21696" r="24905" b="21349"/>
            <a:stretch>
              <a:fillRect/>
            </a:stretch>
          </p:blipFill>
          <p:spPr bwMode="auto">
            <a:xfrm>
              <a:off x="107950" y="6370638"/>
              <a:ext cx="984250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254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79525" y="6381750"/>
              <a:ext cx="1276350" cy="43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3251" name="Picture 12" descr="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1196975"/>
            <a:ext cx="72009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900113" y="404813"/>
            <a:ext cx="6858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HOY ES MK: segmentación por edades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42F55-0CA5-4E34-9A46-F32AA3CF578D}" type="slidenum">
              <a:rPr lang="es-ES" smtClean="0"/>
              <a:pPr>
                <a:defRPr/>
              </a:pPr>
              <a:t>25</a:t>
            </a:fld>
            <a:endParaRPr lang="es-ES"/>
          </a:p>
        </p:txBody>
      </p:sp>
      <p:grpSp>
        <p:nvGrpSpPr>
          <p:cNvPr id="55298" name="9 Grupo"/>
          <p:cNvGrpSpPr>
            <a:grpSpLocks/>
          </p:cNvGrpSpPr>
          <p:nvPr/>
        </p:nvGrpSpPr>
        <p:grpSpPr bwMode="auto">
          <a:xfrm>
            <a:off x="107950" y="6370638"/>
            <a:ext cx="2447925" cy="442912"/>
            <a:chOff x="107950" y="6370638"/>
            <a:chExt cx="2447925" cy="442912"/>
          </a:xfrm>
        </p:grpSpPr>
        <p:pic>
          <p:nvPicPr>
            <p:cNvPr id="55301" name="Picture 2" descr="http://www.ceei.net/fotos/36_FOTO_711.jpg"/>
            <p:cNvPicPr>
              <a:picLocks noChangeAspect="1" noChangeArrowheads="1"/>
            </p:cNvPicPr>
            <p:nvPr/>
          </p:nvPicPr>
          <p:blipFill>
            <a:blip r:embed="rId3"/>
            <a:srcRect l="24467" t="21696" r="24905" b="21349"/>
            <a:stretch>
              <a:fillRect/>
            </a:stretch>
          </p:blipFill>
          <p:spPr bwMode="auto">
            <a:xfrm>
              <a:off x="107950" y="6370638"/>
              <a:ext cx="984250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2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79525" y="6381750"/>
              <a:ext cx="1276350" cy="43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5299" name="Picture 12" descr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944563"/>
            <a:ext cx="72009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900113" y="260350"/>
            <a:ext cx="6858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HOY ES MK: segmentación por áreas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3DF680-D551-4C74-8979-511F7B259508}" type="slidenum">
              <a:rPr lang="es-ES" smtClean="0"/>
              <a:pPr>
                <a:defRPr/>
              </a:pPr>
              <a:t>26</a:t>
            </a:fld>
            <a:endParaRPr lang="es-ES"/>
          </a:p>
        </p:txBody>
      </p:sp>
      <p:grpSp>
        <p:nvGrpSpPr>
          <p:cNvPr id="57346" name="9 Grupo"/>
          <p:cNvGrpSpPr>
            <a:grpSpLocks/>
          </p:cNvGrpSpPr>
          <p:nvPr/>
        </p:nvGrpSpPr>
        <p:grpSpPr bwMode="auto">
          <a:xfrm>
            <a:off x="107950" y="6370638"/>
            <a:ext cx="2447925" cy="442912"/>
            <a:chOff x="107950" y="6370638"/>
            <a:chExt cx="2447925" cy="442912"/>
          </a:xfrm>
        </p:grpSpPr>
        <p:pic>
          <p:nvPicPr>
            <p:cNvPr id="57349" name="Picture 2" descr="http://www.ceei.net/fotos/36_FOTO_711.jpg"/>
            <p:cNvPicPr>
              <a:picLocks noChangeAspect="1" noChangeArrowheads="1"/>
            </p:cNvPicPr>
            <p:nvPr/>
          </p:nvPicPr>
          <p:blipFill>
            <a:blip r:embed="rId3"/>
            <a:srcRect l="24467" t="21696" r="24905" b="21349"/>
            <a:stretch>
              <a:fillRect/>
            </a:stretch>
          </p:blipFill>
          <p:spPr bwMode="auto">
            <a:xfrm>
              <a:off x="107950" y="6370638"/>
              <a:ext cx="984250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50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79525" y="6381750"/>
              <a:ext cx="1276350" cy="43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7347" name="Picture 11" descr="graficos-asistentesemplead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57275" y="1155700"/>
            <a:ext cx="720090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82089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HOY ES MK: segmentación por tipo de empresa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4F59B4-EEDF-434C-B10E-09F858B436DA}" type="slidenum">
              <a:rPr lang="es-ES" smtClean="0"/>
              <a:pPr>
                <a:defRPr/>
              </a:pPr>
              <a:t>27</a:t>
            </a:fld>
            <a:endParaRPr lang="es-ES"/>
          </a:p>
        </p:txBody>
      </p:sp>
      <p:sp>
        <p:nvSpPr>
          <p:cNvPr id="7" name="6 CuadroTexto"/>
          <p:cNvSpPr txBox="1">
            <a:spLocks noChangeArrowheads="1"/>
          </p:cNvSpPr>
          <p:nvPr/>
        </p:nvSpPr>
        <p:spPr bwMode="auto">
          <a:xfrm>
            <a:off x="323850" y="1844675"/>
            <a:ext cx="8569325" cy="40782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70C0"/>
              </a:buClr>
              <a:defRPr/>
            </a:pPr>
            <a:r>
              <a:rPr lang="es-ES" sz="2000" b="1" dirty="0">
                <a:latin typeface="Calibri" pitchFamily="34" charset="0"/>
              </a:rPr>
              <a:t>RESUMEN CAMPAÑAS OF LINE</a:t>
            </a: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endParaRPr lang="es-ES" sz="2000" dirty="0">
              <a:latin typeface="Calibri" pitchFamily="34" charset="0"/>
            </a:endParaRP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es-ES" sz="2000" b="1" dirty="0">
                <a:latin typeface="Calibri" pitchFamily="34" charset="0"/>
              </a:rPr>
              <a:t> 59 Inserciones publicitarias </a:t>
            </a:r>
            <a:r>
              <a:rPr lang="es-ES" sz="2000" dirty="0">
                <a:latin typeface="Calibri" pitchFamily="34" charset="0"/>
              </a:rPr>
              <a:t>en prensa nacional, local y especializada</a:t>
            </a: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endParaRPr lang="es-ES" sz="1400" dirty="0">
              <a:latin typeface="Calibri" pitchFamily="34" charset="0"/>
            </a:endParaRP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es-ES" sz="2000" b="1" dirty="0">
                <a:latin typeface="Calibri" pitchFamily="34" charset="0"/>
              </a:rPr>
              <a:t> 100 soportes de comunicación creados ad hoc</a:t>
            </a: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endParaRPr lang="es-ES" sz="1400" dirty="0">
              <a:latin typeface="Calibri" pitchFamily="34" charset="0"/>
            </a:endParaRP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es-ES" sz="2000" dirty="0">
                <a:latin typeface="Calibri" pitchFamily="34" charset="0"/>
              </a:rPr>
              <a:t> Más de </a:t>
            </a:r>
            <a:r>
              <a:rPr lang="es-ES" sz="2000" b="1" dirty="0">
                <a:latin typeface="Calibri" pitchFamily="34" charset="0"/>
              </a:rPr>
              <a:t>60 noticias publicadas </a:t>
            </a:r>
            <a:r>
              <a:rPr lang="es-ES" sz="2000" dirty="0">
                <a:latin typeface="Calibri" pitchFamily="34" charset="0"/>
              </a:rPr>
              <a:t>en periódicos nacionales/locales y prensa especializada. El Mundo, La Razón, ABC, IPMark, Capital…</a:t>
            </a: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endParaRPr lang="es-ES" sz="1400" dirty="0">
              <a:latin typeface="Calibri" pitchFamily="34" charset="0"/>
            </a:endParaRP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es-ES" sz="2000" dirty="0">
                <a:latin typeface="Calibri" pitchFamily="34" charset="0"/>
              </a:rPr>
              <a:t> </a:t>
            </a:r>
            <a:r>
              <a:rPr lang="es-ES" sz="2000" b="1" dirty="0">
                <a:latin typeface="Calibri" pitchFamily="34" charset="0"/>
              </a:rPr>
              <a:t>20.000 Folletos </a:t>
            </a:r>
            <a:r>
              <a:rPr lang="es-ES" sz="2000" dirty="0">
                <a:latin typeface="Calibri" pitchFamily="34" charset="0"/>
              </a:rPr>
              <a:t>enviados y/o repartidos</a:t>
            </a: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endParaRPr lang="es-ES" sz="1400" dirty="0">
              <a:latin typeface="Calibri" pitchFamily="34" charset="0"/>
            </a:endParaRP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es-ES" sz="2000" dirty="0">
                <a:latin typeface="Calibri" pitchFamily="34" charset="0"/>
              </a:rPr>
              <a:t> </a:t>
            </a:r>
            <a:r>
              <a:rPr lang="es-ES" sz="2000" b="1" dirty="0">
                <a:latin typeface="Calibri" pitchFamily="34" charset="0"/>
              </a:rPr>
              <a:t>10.000 Welcome Packs </a:t>
            </a:r>
            <a:r>
              <a:rPr lang="es-ES" sz="2000" dirty="0">
                <a:latin typeface="Calibri" pitchFamily="34" charset="0"/>
              </a:rPr>
              <a:t>entregados en los eventos</a:t>
            </a: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endParaRPr lang="es-ES" sz="1400" dirty="0">
              <a:latin typeface="Calibri" pitchFamily="34" charset="0"/>
            </a:endParaRPr>
          </a:p>
          <a:p>
            <a:pPr algn="just"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es-ES" sz="2000" dirty="0">
                <a:latin typeface="Calibri" pitchFamily="34" charset="0"/>
              </a:rPr>
              <a:t> </a:t>
            </a:r>
            <a:r>
              <a:rPr lang="es-ES" sz="2000" b="1" dirty="0">
                <a:latin typeface="Calibri" pitchFamily="34" charset="0"/>
              </a:rPr>
              <a:t>10.000 Acreditaciones </a:t>
            </a:r>
            <a:r>
              <a:rPr lang="es-ES" sz="2000" dirty="0">
                <a:latin typeface="Calibri" pitchFamily="34" charset="0"/>
              </a:rPr>
              <a:t>entregadas a los asistentes</a:t>
            </a:r>
          </a:p>
          <a:p>
            <a:pPr>
              <a:buClr>
                <a:srgbClr val="0070C0"/>
              </a:buClr>
              <a:defRPr/>
            </a:pPr>
            <a:endParaRPr lang="es-ES" sz="1000" dirty="0">
              <a:latin typeface="Calibri" pitchFamily="34" charset="0"/>
            </a:endParaRPr>
          </a:p>
        </p:txBody>
      </p:sp>
      <p:grpSp>
        <p:nvGrpSpPr>
          <p:cNvPr id="59395" name="8 Grupo"/>
          <p:cNvGrpSpPr>
            <a:grpSpLocks/>
          </p:cNvGrpSpPr>
          <p:nvPr/>
        </p:nvGrpSpPr>
        <p:grpSpPr bwMode="auto">
          <a:xfrm>
            <a:off x="107950" y="6370638"/>
            <a:ext cx="2447925" cy="442912"/>
            <a:chOff x="107950" y="6370638"/>
            <a:chExt cx="2447925" cy="442912"/>
          </a:xfrm>
        </p:grpSpPr>
        <p:pic>
          <p:nvPicPr>
            <p:cNvPr id="59398" name="Picture 2" descr="http://www.ceei.net/fotos/36_FOTO_711.jpg"/>
            <p:cNvPicPr>
              <a:picLocks noChangeAspect="1" noChangeArrowheads="1"/>
            </p:cNvPicPr>
            <p:nvPr/>
          </p:nvPicPr>
          <p:blipFill>
            <a:blip r:embed="rId3"/>
            <a:srcRect l="24467" t="21696" r="24905" b="21349"/>
            <a:stretch>
              <a:fillRect/>
            </a:stretch>
          </p:blipFill>
          <p:spPr bwMode="auto">
            <a:xfrm>
              <a:off x="107950" y="6370638"/>
              <a:ext cx="984250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399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79525" y="6381750"/>
              <a:ext cx="1276350" cy="43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9396" name="9 CuadroTexto"/>
          <p:cNvSpPr txBox="1">
            <a:spLocks noChangeArrowheads="1"/>
          </p:cNvSpPr>
          <p:nvPr/>
        </p:nvSpPr>
        <p:spPr bwMode="auto">
          <a:xfrm>
            <a:off x="1092200" y="911225"/>
            <a:ext cx="7296150" cy="7080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70C0"/>
              </a:buClr>
            </a:pPr>
            <a:r>
              <a:rPr lang="es-ES" sz="2000" b="1">
                <a:latin typeface="Calibri" pitchFamily="34" charset="0"/>
              </a:rPr>
              <a:t>VALORACIÓN DE LA CAMPAÑA DE COMUNICACIÓN  OFF LINE 2012 </a:t>
            </a:r>
          </a:p>
          <a:p>
            <a:pPr algn="ctr">
              <a:buClr>
                <a:srgbClr val="0070C0"/>
              </a:buClr>
            </a:pPr>
            <a:endParaRPr lang="es-ES" sz="2000" b="1">
              <a:latin typeface="Calibri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30350" y="188913"/>
            <a:ext cx="6858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HOY ES MK: repercusión en medios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38B6D7-7A6D-4CBB-8AF1-8006C7388AED}" type="slidenum">
              <a:rPr lang="es-ES" smtClean="0"/>
              <a:pPr>
                <a:defRPr/>
              </a:pPr>
              <a:t>28</a:t>
            </a:fld>
            <a:endParaRPr lang="es-ES"/>
          </a:p>
        </p:txBody>
      </p:sp>
      <p:sp>
        <p:nvSpPr>
          <p:cNvPr id="6147" name="8 CuadroTexto"/>
          <p:cNvSpPr txBox="1">
            <a:spLocks noChangeArrowheads="1"/>
          </p:cNvSpPr>
          <p:nvPr/>
        </p:nvSpPr>
        <p:spPr bwMode="auto">
          <a:xfrm>
            <a:off x="323850" y="981075"/>
            <a:ext cx="8424863" cy="5226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endParaRPr lang="es-ES" sz="2000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r>
              <a:rPr lang="es-ES" sz="2000" dirty="0" smtClean="0">
                <a:latin typeface="+mj-lt"/>
              </a:rPr>
              <a:t> </a:t>
            </a:r>
            <a:r>
              <a:rPr lang="es-ES" sz="2000" b="1" dirty="0" smtClean="0">
                <a:latin typeface="+mj-lt"/>
              </a:rPr>
              <a:t>Cerca de 10.000 asistentes </a:t>
            </a:r>
            <a:r>
              <a:rPr lang="es-ES" sz="2000" dirty="0" smtClean="0">
                <a:latin typeface="+mj-lt"/>
              </a:rPr>
              <a:t>acudieron a los 7 eventos Hoy Es Marketing 2012, siendo por tanto el mayor encuentro de marketing y comunicación en España.</a:t>
            </a: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endParaRPr lang="es-ES" sz="1000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endParaRPr lang="es-ES" sz="2000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r>
              <a:rPr lang="es-ES" sz="2000" b="1" dirty="0" smtClean="0">
                <a:latin typeface="+mj-lt"/>
              </a:rPr>
              <a:t> En el cómputo global, el encuentro ha aumentado tanto en personas inscritas, como en asistentes</a:t>
            </a:r>
            <a:r>
              <a:rPr lang="es-ES" sz="2000" dirty="0" smtClean="0">
                <a:latin typeface="+mj-lt"/>
              </a:rPr>
              <a:t>, rozando en muchos casos los límites físicos de los propios espacios de celebración.</a:t>
            </a: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endParaRPr lang="es-ES" sz="1050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endParaRPr lang="es-ES" sz="2000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r>
              <a:rPr lang="es-ES" sz="2000" dirty="0" smtClean="0">
                <a:latin typeface="+mj-lt"/>
              </a:rPr>
              <a:t> </a:t>
            </a:r>
            <a:r>
              <a:rPr lang="es-ES" sz="2000" b="1" dirty="0" smtClean="0">
                <a:latin typeface="+mj-lt"/>
              </a:rPr>
              <a:t>Madrid y Barcelona </a:t>
            </a:r>
            <a:r>
              <a:rPr lang="es-ES" sz="2000" dirty="0" smtClean="0">
                <a:latin typeface="+mj-lt"/>
              </a:rPr>
              <a:t>siguen siendo las dos plazas de referencia tanto en inscritos como en asistentes, suponiendo </a:t>
            </a:r>
            <a:r>
              <a:rPr lang="es-ES" sz="2000" b="1" dirty="0" smtClean="0">
                <a:latin typeface="+mj-lt"/>
              </a:rPr>
              <a:t>entre las dos un total del 61% de inscritos y un 52% de los asistentes.</a:t>
            </a: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endParaRPr lang="es-ES" sz="1050" b="1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endParaRPr lang="es-ES" sz="2000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r>
              <a:rPr lang="es-ES" sz="2000" dirty="0" smtClean="0">
                <a:latin typeface="+mj-lt"/>
              </a:rPr>
              <a:t> Tanto la </a:t>
            </a:r>
            <a:r>
              <a:rPr lang="es-ES" sz="2000" b="1" dirty="0" smtClean="0">
                <a:latin typeface="+mj-lt"/>
              </a:rPr>
              <a:t>asistencia senior (mayor de 30 años) como los perfiles directivos </a:t>
            </a:r>
            <a:r>
              <a:rPr lang="es-ES" sz="2000" dirty="0" smtClean="0">
                <a:latin typeface="+mj-lt"/>
              </a:rPr>
              <a:t>especialmente los del área de </a:t>
            </a:r>
            <a:r>
              <a:rPr lang="es-ES" sz="2000" b="1" dirty="0" smtClean="0">
                <a:latin typeface="+mj-lt"/>
              </a:rPr>
              <a:t>marketing</a:t>
            </a:r>
            <a:r>
              <a:rPr lang="es-ES" sz="2000" dirty="0" smtClean="0">
                <a:latin typeface="+mj-lt"/>
              </a:rPr>
              <a:t> y aquellos asociados a la </a:t>
            </a:r>
            <a:r>
              <a:rPr lang="es-ES" sz="2000" b="1" dirty="0" smtClean="0">
                <a:latin typeface="+mj-lt"/>
              </a:rPr>
              <a:t>dirección general crece año tras año</a:t>
            </a:r>
            <a:r>
              <a:rPr lang="es-ES" sz="2000" dirty="0" smtClean="0">
                <a:latin typeface="+mj-lt"/>
              </a:rPr>
              <a:t>.</a:t>
            </a: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endParaRPr lang="es-ES" sz="1000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endParaRPr lang="es-ES" sz="2000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buFontTx/>
              <a:buChar char="•"/>
              <a:defRPr/>
            </a:pPr>
            <a:r>
              <a:rPr lang="es-ES" sz="2000" dirty="0" smtClean="0">
                <a:latin typeface="+mj-lt"/>
              </a:rPr>
              <a:t> El </a:t>
            </a:r>
            <a:r>
              <a:rPr lang="es-ES" sz="2000" b="1" dirty="0" smtClean="0">
                <a:latin typeface="+mj-lt"/>
              </a:rPr>
              <a:t>público mayoritario </a:t>
            </a:r>
            <a:r>
              <a:rPr lang="es-ES" sz="2000" dirty="0" smtClean="0">
                <a:latin typeface="+mj-lt"/>
              </a:rPr>
              <a:t>del Hoy Es Marketing 2012 fueron directivos pertenecientes a </a:t>
            </a:r>
            <a:r>
              <a:rPr lang="es-ES" sz="2000" b="1" dirty="0" smtClean="0">
                <a:latin typeface="+mj-lt"/>
              </a:rPr>
              <a:t>PYMES (62%).</a:t>
            </a:r>
            <a:endParaRPr lang="es-ES" sz="1050" dirty="0" smtClean="0">
              <a:latin typeface="+mj-lt"/>
            </a:endParaRPr>
          </a:p>
          <a:p>
            <a:pPr algn="just" eaLnBrk="1" hangingPunct="1">
              <a:lnSpc>
                <a:spcPct val="80000"/>
              </a:lnSpc>
              <a:buClr>
                <a:srgbClr val="0070C0"/>
              </a:buClr>
              <a:defRPr/>
            </a:pPr>
            <a:endParaRPr lang="es-ES" sz="2000" dirty="0" smtClean="0">
              <a:latin typeface="+mj-lt"/>
            </a:endParaRPr>
          </a:p>
        </p:txBody>
      </p:sp>
      <p:grpSp>
        <p:nvGrpSpPr>
          <p:cNvPr id="61443" name="14 Grupo"/>
          <p:cNvGrpSpPr>
            <a:grpSpLocks/>
          </p:cNvGrpSpPr>
          <p:nvPr/>
        </p:nvGrpSpPr>
        <p:grpSpPr bwMode="auto">
          <a:xfrm>
            <a:off x="107950" y="6370638"/>
            <a:ext cx="2447925" cy="442912"/>
            <a:chOff x="107950" y="6370638"/>
            <a:chExt cx="2447925" cy="442912"/>
          </a:xfrm>
        </p:grpSpPr>
        <p:pic>
          <p:nvPicPr>
            <p:cNvPr id="61445" name="Picture 2" descr="http://www.ceei.net/fotos/36_FOTO_711.jpg"/>
            <p:cNvPicPr>
              <a:picLocks noChangeAspect="1" noChangeArrowheads="1"/>
            </p:cNvPicPr>
            <p:nvPr/>
          </p:nvPicPr>
          <p:blipFill>
            <a:blip r:embed="rId3"/>
            <a:srcRect l="24467" t="21696" r="24905" b="21349"/>
            <a:stretch>
              <a:fillRect/>
            </a:stretch>
          </p:blipFill>
          <p:spPr bwMode="auto">
            <a:xfrm>
              <a:off x="107950" y="6370638"/>
              <a:ext cx="984250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446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79525" y="6381750"/>
              <a:ext cx="1276350" cy="43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30350" y="188913"/>
            <a:ext cx="6858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HOY ES MK: algunas conclusiones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0113" y="404813"/>
            <a:ext cx="6858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4</a:t>
            </a: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. ESIC y la sociedad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63490" name="1 CuadroTexto"/>
          <p:cNvSpPr txBox="1">
            <a:spLocks noChangeArrowheads="1"/>
          </p:cNvSpPr>
          <p:nvPr/>
        </p:nvSpPr>
        <p:spPr bwMode="auto">
          <a:xfrm>
            <a:off x="3116263" y="1268413"/>
            <a:ext cx="56880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Reconocemos los méritos desde hace 30 años de las personas y entidades que han desarrollado una especial dedicación y esfuerzo en su actividad profesional mediante una concesión anual de unos premios en diferentes categorías y de reconocido prestigio empresarial coincidiendo con el acto de graduación universitaria de ESIC en cada campus.</a:t>
            </a:r>
          </a:p>
          <a:p>
            <a:pPr algn="r"/>
            <a:r>
              <a:rPr lang="es-ES" sz="1400" b="1">
                <a:solidFill>
                  <a:srgbClr val="FF6600"/>
                </a:solidFill>
                <a:latin typeface="Trebuchet MS" pitchFamily="34" charset="0"/>
              </a:rPr>
              <a:t>www.esic.edu/aster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3419475" y="3600450"/>
            <a:ext cx="5329238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400" dirty="0">
                <a:latin typeface="Trebuchet MS" pitchFamily="34" charset="0"/>
              </a:rPr>
              <a:t>Apoyamos </a:t>
            </a:r>
            <a:r>
              <a:rPr lang="es-ES" sz="1400" dirty="0">
                <a:latin typeface="Trebuchet MS" pitchFamily="34" charset="0"/>
              </a:rPr>
              <a:t>a los </a:t>
            </a:r>
            <a:r>
              <a:rPr lang="es-ES" sz="1400" dirty="0">
                <a:latin typeface="Trebuchet MS" pitchFamily="34" charset="0"/>
              </a:rPr>
              <a:t>emprendedores en el desarrollo y consolidación de </a:t>
            </a:r>
            <a:r>
              <a:rPr lang="es-ES" sz="1400" dirty="0">
                <a:latin typeface="Trebuchet MS" pitchFamily="34" charset="0"/>
              </a:rPr>
              <a:t>sus iniciativas </a:t>
            </a:r>
            <a:r>
              <a:rPr lang="es-ES" sz="1400" dirty="0">
                <a:latin typeface="Trebuchet MS" pitchFamily="34" charset="0"/>
              </a:rPr>
              <a:t>empresariales, </a:t>
            </a:r>
            <a:r>
              <a:rPr lang="es-ES" sz="1400" dirty="0">
                <a:latin typeface="Trebuchet MS" pitchFamily="34" charset="0"/>
              </a:rPr>
              <a:t>tanto con acciones formativas como con el asesoramiento y el establecimiento de contactos que les faciliten el lanzamiento de sus </a:t>
            </a:r>
            <a:r>
              <a:rPr lang="es-ES" sz="1400" dirty="0">
                <a:latin typeface="Trebuchet MS" pitchFamily="34" charset="0"/>
              </a:rPr>
              <a:t>empresas.</a:t>
            </a:r>
          </a:p>
          <a:p>
            <a:pPr algn="r">
              <a:defRPr/>
            </a:pPr>
            <a:r>
              <a:rPr lang="es-E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itchFamily="34" charset="0"/>
              </a:rPr>
              <a:t>www.esic.edu/creacionempresas</a:t>
            </a:r>
            <a:endParaRPr lang="es-ES" sz="1400" b="1" dirty="0">
              <a:solidFill>
                <a:schemeClr val="tx1">
                  <a:lumMod val="65000"/>
                  <a:lumOff val="35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63492" name="Picture 4" descr="http://www.esic.es/imagenes/sociedad_ast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298575"/>
            <a:ext cx="18954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8" descr="Centro de Creación de Empresas. ESIC Business&amp;marketing school"/>
          <p:cNvPicPr>
            <a:picLocks noChangeAspect="1" noChangeArrowheads="1"/>
          </p:cNvPicPr>
          <p:nvPr/>
        </p:nvPicPr>
        <p:blipFill>
          <a:blip r:embed="rId4"/>
          <a:srcRect l="4300" r="15405" b="31293"/>
          <a:stretch>
            <a:fillRect/>
          </a:stretch>
        </p:blipFill>
        <p:spPr bwMode="auto">
          <a:xfrm>
            <a:off x="549275" y="3736975"/>
            <a:ext cx="26003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Título"/>
          <p:cNvSpPr>
            <a:spLocks noGrp="1"/>
          </p:cNvSpPr>
          <p:nvPr>
            <p:ph type="title"/>
          </p:nvPr>
        </p:nvSpPr>
        <p:spPr>
          <a:xfrm>
            <a:off x="2411413" y="333375"/>
            <a:ext cx="6275387" cy="441325"/>
          </a:xfrm>
        </p:spPr>
        <p:txBody>
          <a:bodyPr/>
          <a:lstStyle/>
          <a:p>
            <a:pPr algn="r" eaLnBrk="1" hangingPunct="1"/>
            <a:r>
              <a:rPr lang="es-ES" sz="3600" b="1" smtClean="0">
                <a:solidFill>
                  <a:srgbClr val="002060"/>
                </a:solidFill>
                <a:latin typeface="Trebuchet MS" pitchFamily="34" charset="0"/>
              </a:rPr>
              <a:t>ESIC COMO INSTITUCIÓN</a:t>
            </a:r>
          </a:p>
        </p:txBody>
      </p:sp>
      <p:sp>
        <p:nvSpPr>
          <p:cNvPr id="18434" name="Text Box 3"/>
          <p:cNvSpPr>
            <a:spLocks noGrp="1" noChangeArrowheads="1"/>
          </p:cNvSpPr>
          <p:nvPr>
            <p:ph sz="quarter" idx="1"/>
          </p:nvPr>
        </p:nvSpPr>
        <p:spPr>
          <a:xfrm>
            <a:off x="395288" y="1844675"/>
            <a:ext cx="8186737" cy="2708275"/>
          </a:xfrm>
        </p:spPr>
        <p:txBody>
          <a:bodyPr>
            <a:spAutoFit/>
          </a:bodyPr>
          <a:lstStyle/>
          <a:p>
            <a:pPr>
              <a:buFont typeface="Wingdings 3" pitchFamily="18" charset="2"/>
              <a:buNone/>
            </a:pPr>
            <a:r>
              <a:rPr lang="pt-BR" sz="2000" smtClean="0">
                <a:latin typeface="Trebuchet MS" pitchFamily="34" charset="0"/>
              </a:rPr>
              <a:t>ESIC, Business </a:t>
            </a:r>
            <a:r>
              <a:rPr lang="pt-BR" sz="2000" smtClean="0">
                <a:latin typeface="Arial Narrow" pitchFamily="34" charset="0"/>
              </a:rPr>
              <a:t>&amp;</a:t>
            </a:r>
            <a:r>
              <a:rPr lang="pt-BR" sz="2000" smtClean="0">
                <a:latin typeface="Trebuchet MS" pitchFamily="34" charset="0"/>
              </a:rPr>
              <a:t> Marketing School es una institución privada sin ánimo de lucro fundada en 1965 cuya titularidad corresponde a la Congregación de Sacerdotes del Sagrado Corazón de Jesús (Padres Reparadores).</a:t>
            </a:r>
          </a:p>
          <a:p>
            <a:pPr>
              <a:buFont typeface="Wingdings 3" pitchFamily="18" charset="2"/>
              <a:buNone/>
            </a:pPr>
            <a:endParaRPr lang="pt-BR" sz="2000" smtClean="0">
              <a:latin typeface="Trebuchet MS" pitchFamily="34" charset="0"/>
            </a:endParaRPr>
          </a:p>
          <a:p>
            <a:pPr>
              <a:buFont typeface="Wingdings 3" pitchFamily="18" charset="2"/>
              <a:buNone/>
            </a:pPr>
            <a:r>
              <a:rPr lang="pt-BR" sz="2000" smtClean="0">
                <a:latin typeface="Trebuchet MS" pitchFamily="34" charset="0"/>
              </a:rPr>
              <a:t>Opera a través de campus propios o acuerdos exclusivos con partners en:  Madrid, Valencia, Barcelona, Sevilla, Zaragoza, Navarra, Málaga y Brasil.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0113" y="404813"/>
            <a:ext cx="79930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4.</a:t>
            </a:r>
            <a:r>
              <a:rPr lang="es-E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PLATAFORMAS Y REDES SOCIALES</a:t>
            </a:r>
            <a:endParaRPr lang="es-ES" sz="2800" b="1" dirty="0">
              <a:solidFill>
                <a:schemeClr val="accent4">
                  <a:lumMod val="50000"/>
                </a:schemeClr>
              </a:solidFill>
              <a:latin typeface="Trebuchet MS" pitchFamily="34" charset="0"/>
            </a:endParaRPr>
          </a:p>
          <a:p>
            <a:pPr>
              <a:defRPr/>
            </a:pP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1616075" y="2259013"/>
            <a:ext cx="2701925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400" b="1" dirty="0">
                <a:latin typeface="Trebuchet MS" pitchFamily="34" charset="0"/>
              </a:rPr>
              <a:t>Comunidad </a:t>
            </a:r>
            <a:r>
              <a:rPr lang="es-ES" sz="1400" b="1" dirty="0">
                <a:latin typeface="Trebuchet MS" pitchFamily="34" charset="0"/>
              </a:rPr>
              <a:t>Virtual – </a:t>
            </a:r>
          </a:p>
          <a:p>
            <a:pPr>
              <a:defRPr/>
            </a:pPr>
            <a:r>
              <a:rPr lang="es-ES" sz="1400" dirty="0">
                <a:latin typeface="Trebuchet MS" pitchFamily="34" charset="0"/>
              </a:rPr>
              <a:t>Un </a:t>
            </a:r>
            <a:r>
              <a:rPr lang="es-ES" sz="1400" dirty="0">
                <a:latin typeface="Trebuchet MS" pitchFamily="34" charset="0"/>
              </a:rPr>
              <a:t>gran Foro donde encontrar a antiguos alumnos, contactos profesionales y </a:t>
            </a:r>
            <a:r>
              <a:rPr lang="es-ES" sz="1400" dirty="0">
                <a:latin typeface="Trebuchet MS" pitchFamily="34" charset="0"/>
              </a:rPr>
              <a:t>comerciales: </a:t>
            </a:r>
            <a:r>
              <a:rPr lang="es-ES" sz="1400" dirty="0">
                <a:solidFill>
                  <a:schemeClr val="accent4">
                    <a:lumMod val="50000"/>
                  </a:schemeClr>
                </a:solidFill>
                <a:latin typeface="Trebuchet MS" pitchFamily="34" charset="0"/>
              </a:rPr>
              <a:t>eriete.com</a:t>
            </a:r>
            <a:endParaRPr lang="es-ES" sz="1400" dirty="0">
              <a:solidFill>
                <a:schemeClr val="accent4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65539" name="11 CuadroTexto"/>
          <p:cNvSpPr txBox="1">
            <a:spLocks noChangeArrowheads="1"/>
          </p:cNvSpPr>
          <p:nvPr/>
        </p:nvSpPr>
        <p:spPr bwMode="auto">
          <a:xfrm>
            <a:off x="1116013" y="1392238"/>
            <a:ext cx="77644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Plataformas de comunicación y  de soporte de ESIC para su comunidad</a:t>
            </a:r>
          </a:p>
        </p:txBody>
      </p:sp>
      <p:pic>
        <p:nvPicPr>
          <p:cNvPr id="65540" name="Picture 2" descr="http://www.esic.es/imagenes/logo_peq_eriet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063" y="2284413"/>
            <a:ext cx="118268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8" descr="http://www.esic.es/imagenes/logo_peq_esicpres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3925" y="3384550"/>
            <a:ext cx="11334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2" name="15 CuadroTexto"/>
          <p:cNvSpPr txBox="1">
            <a:spLocks noChangeArrowheads="1"/>
          </p:cNvSpPr>
          <p:nvPr/>
        </p:nvSpPr>
        <p:spPr bwMode="auto">
          <a:xfrm>
            <a:off x="6002338" y="3468688"/>
            <a:ext cx="2994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 b="1">
                <a:latin typeface="Trebuchet MS" pitchFamily="34" charset="0"/>
              </a:rPr>
              <a:t>Business </a:t>
            </a:r>
            <a:r>
              <a:rPr lang="es-ES" sz="1400" b="1">
                <a:latin typeface="Arial Narrow" pitchFamily="34" charset="0"/>
              </a:rPr>
              <a:t>&amp;</a:t>
            </a:r>
            <a:r>
              <a:rPr lang="es-ES" sz="1400" b="1">
                <a:latin typeface="Trebuchet MS" pitchFamily="34" charset="0"/>
              </a:rPr>
              <a:t> Marketing Newsletter </a:t>
            </a:r>
            <a:endParaRPr lang="es-ES" sz="1400">
              <a:latin typeface="Trebuchet MS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563" y="3933825"/>
            <a:ext cx="2844800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400" dirty="0">
                <a:latin typeface="Trebuchet MS" pitchFamily="34" charset="0"/>
              </a:rPr>
              <a:t>Compartimos </a:t>
            </a:r>
            <a:r>
              <a:rPr lang="es-ES" sz="1400" dirty="0">
                <a:latin typeface="Trebuchet MS" pitchFamily="34" charset="0"/>
              </a:rPr>
              <a:t>conocimientos con todos aquellos que </a:t>
            </a:r>
            <a:r>
              <a:rPr lang="es-ES" sz="1400" dirty="0">
                <a:latin typeface="Trebuchet MS" pitchFamily="34" charset="0"/>
              </a:rPr>
              <a:t>lo deseen. </a:t>
            </a:r>
            <a:r>
              <a:rPr lang="es-ES" sz="1400" dirty="0">
                <a:latin typeface="Trebuchet MS" pitchFamily="34" charset="0"/>
              </a:rPr>
              <a:t>Por ello, hemos creamos un punto de encuentro donde profesionales del marketing y de la empresa intercambian sapiencias y aprendizajes poniéndolos a disposición de todos los usuarios</a:t>
            </a:r>
            <a:r>
              <a:rPr lang="es-ES" sz="1400" dirty="0">
                <a:latin typeface="Trebuchet MS" pitchFamily="34" charset="0"/>
              </a:rPr>
              <a:t>.</a:t>
            </a:r>
          </a:p>
          <a:p>
            <a:pPr algn="r">
              <a:defRPr/>
            </a:pPr>
            <a:r>
              <a:rPr lang="es-ES" sz="1400" b="1" dirty="0">
                <a:solidFill>
                  <a:schemeClr val="bg2">
                    <a:lumMod val="25000"/>
                  </a:schemeClr>
                </a:solidFill>
                <a:latin typeface="Trebuchet MS" pitchFamily="34" charset="0"/>
              </a:rPr>
              <a:t>www.esic.edu/etrends</a:t>
            </a:r>
            <a:endParaRPr lang="es-ES" sz="1400" b="1" dirty="0">
              <a:solidFill>
                <a:schemeClr val="bg2">
                  <a:lumMod val="25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65544" name="Picture 2" descr="http://www.esic.es/imagenes/sociedad_etrend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7888" y="4013200"/>
            <a:ext cx="13970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30 CuadroTexto"/>
          <p:cNvSpPr txBox="1"/>
          <p:nvPr/>
        </p:nvSpPr>
        <p:spPr>
          <a:xfrm>
            <a:off x="1600200" y="4032250"/>
            <a:ext cx="2703513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400" b="1" dirty="0">
                <a:latin typeface="Trebuchet MS" pitchFamily="34" charset="0"/>
              </a:rPr>
              <a:t>Aula Virtual alumnos ESIC-ICEMD. Documentación, foros, comunicación con profesor, evaluaciones,…etc.</a:t>
            </a:r>
            <a:endParaRPr lang="es-ES" sz="1400" dirty="0">
              <a:solidFill>
                <a:schemeClr val="accent4">
                  <a:lumMod val="50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65546" name="Picture 2" descr="N:\Marketing\Imagenes\Logos\Instituto Economía Digital\ICEMD_Instituto_Economia_Digital_ESIC_RG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9900" y="4067175"/>
            <a:ext cx="11049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7" name="Picture 2"/>
          <p:cNvPicPr>
            <a:picLocks noChangeAspect="1" noChangeArrowheads="1"/>
          </p:cNvPicPr>
          <p:nvPr/>
        </p:nvPicPr>
        <p:blipFill>
          <a:blip r:embed="rId7"/>
          <a:srcRect l="11484" t="12109" r="70009" b="79482"/>
          <a:stretch>
            <a:fillRect/>
          </a:stretch>
        </p:blipFill>
        <p:spPr bwMode="auto">
          <a:xfrm>
            <a:off x="4716463" y="2008188"/>
            <a:ext cx="1133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8" name="33 CuadroTexto"/>
          <p:cNvSpPr txBox="1">
            <a:spLocks noChangeArrowheads="1"/>
          </p:cNvSpPr>
          <p:nvPr/>
        </p:nvSpPr>
        <p:spPr bwMode="auto">
          <a:xfrm>
            <a:off x="6189663" y="2976563"/>
            <a:ext cx="2670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 b="1">
                <a:latin typeface="Trebuchet MS" pitchFamily="34" charset="0"/>
              </a:rPr>
              <a:t>www.esic.edu/actualidad</a:t>
            </a:r>
          </a:p>
        </p:txBody>
      </p:sp>
      <p:sp>
        <p:nvSpPr>
          <p:cNvPr id="35" name="34 CuadroTexto"/>
          <p:cNvSpPr txBox="1"/>
          <p:nvPr/>
        </p:nvSpPr>
        <p:spPr>
          <a:xfrm>
            <a:off x="6189663" y="1922463"/>
            <a:ext cx="270351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400" b="1" dirty="0">
                <a:latin typeface="Trebuchet MS" pitchFamily="34" charset="0"/>
              </a:rPr>
              <a:t>Plataforma de comunicación de la actualidad de la Escuela a nivel nacional e internacional</a:t>
            </a:r>
            <a:endParaRPr lang="es-ES" sz="1400" dirty="0">
              <a:solidFill>
                <a:schemeClr val="accent4">
                  <a:lumMod val="50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0113" y="387350"/>
            <a:ext cx="79930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4</a:t>
            </a:r>
            <a:r>
              <a:rPr lang="es-ES_tradnl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. </a:t>
            </a:r>
            <a:r>
              <a:rPr lang="es-E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PLATAFORMAS Y REDES SOCIALES</a:t>
            </a:r>
            <a:endParaRPr lang="es-ES" sz="2800" b="1" dirty="0">
              <a:solidFill>
                <a:schemeClr val="accent4">
                  <a:lumMod val="50000"/>
                </a:schemeClr>
              </a:solidFill>
              <a:latin typeface="Trebuchet MS" pitchFamily="34" charset="0"/>
            </a:endParaRPr>
          </a:p>
          <a:p>
            <a:pPr>
              <a:defRPr/>
            </a:pP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67586" name="11 CuadroTexto"/>
          <p:cNvSpPr txBox="1">
            <a:spLocks noChangeArrowheads="1"/>
          </p:cNvSpPr>
          <p:nvPr/>
        </p:nvSpPr>
        <p:spPr bwMode="auto">
          <a:xfrm>
            <a:off x="973138" y="1047750"/>
            <a:ext cx="7764462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Potenciamos nuestra </a:t>
            </a:r>
            <a:r>
              <a:rPr lang="es-ES" sz="1400" b="1">
                <a:latin typeface="Trebuchet MS" pitchFamily="34" charset="0"/>
              </a:rPr>
              <a:t>Red de Contactos</a:t>
            </a:r>
            <a:r>
              <a:rPr lang="es-ES" sz="1400">
                <a:latin typeface="Trebuchet MS" pitchFamily="34" charset="0"/>
              </a:rPr>
              <a:t>, formada por </a:t>
            </a:r>
            <a:r>
              <a:rPr lang="es-ES" sz="1400" b="1">
                <a:latin typeface="Trebuchet MS" pitchFamily="34" charset="0"/>
              </a:rPr>
              <a:t>directivos y ejecutivos de todas las áreas de actividad de la empresa,</a:t>
            </a:r>
            <a:r>
              <a:rPr lang="es-ES" sz="1400">
                <a:latin typeface="Trebuchet MS" pitchFamily="34" charset="0"/>
              </a:rPr>
              <a:t> para contribuir al </a:t>
            </a:r>
            <a:r>
              <a:rPr lang="es-ES" sz="1400" b="1">
                <a:latin typeface="Trebuchet MS" pitchFamily="34" charset="0"/>
              </a:rPr>
              <a:t>crecimiento empresarial</a:t>
            </a:r>
            <a:r>
              <a:rPr lang="es-ES" sz="1400">
                <a:latin typeface="Trebuchet MS" pitchFamily="34" charset="0"/>
              </a:rPr>
              <a:t>, por ello favorecemos, a través de distintas redes sociales, la creación de comunidades donde podrás participar en las actividades y prácticas que organizamos e ir tejiendo tu propia red de contactos: </a:t>
            </a:r>
          </a:p>
        </p:txBody>
      </p:sp>
      <p:pic>
        <p:nvPicPr>
          <p:cNvPr id="67587" name="Picture 4" descr="http://www.esic.es/imagenes/logo_peq_faceboo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063" y="2565400"/>
            <a:ext cx="11334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6" descr="http://www.esic.es/imagenes/logo_peq_linkedi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063" y="3741738"/>
            <a:ext cx="11334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10" descr="http://www.esic.es/imagenes/logo_peq_twitt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29113" y="2565400"/>
            <a:ext cx="11334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16 CuadroTexto"/>
          <p:cNvSpPr txBox="1">
            <a:spLocks noChangeArrowheads="1"/>
          </p:cNvSpPr>
          <p:nvPr/>
        </p:nvSpPr>
        <p:spPr bwMode="auto">
          <a:xfrm>
            <a:off x="1631950" y="2546350"/>
            <a:ext cx="32226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Si quieres unirte:</a:t>
            </a:r>
          </a:p>
          <a:p>
            <a:r>
              <a:rPr lang="es-ES" sz="1400">
                <a:latin typeface="Trebuchet MS" pitchFamily="34" charset="0"/>
              </a:rPr>
              <a:t>11.201 Seguidores </a:t>
            </a:r>
          </a:p>
          <a:p>
            <a:r>
              <a:rPr lang="es-ES" sz="1400" b="1">
                <a:latin typeface="Trebuchet MS" pitchFamily="34" charset="0"/>
              </a:rPr>
              <a:t>facebook.com/ESIC</a:t>
            </a:r>
            <a:endParaRPr lang="es-ES" sz="1400">
              <a:latin typeface="Trebuchet MS" pitchFamily="34" charset="0"/>
            </a:endParaRPr>
          </a:p>
        </p:txBody>
      </p:sp>
      <p:sp>
        <p:nvSpPr>
          <p:cNvPr id="67591" name="17 CuadroTexto"/>
          <p:cNvSpPr txBox="1">
            <a:spLocks noChangeArrowheads="1"/>
          </p:cNvSpPr>
          <p:nvPr/>
        </p:nvSpPr>
        <p:spPr bwMode="auto">
          <a:xfrm>
            <a:off x="1631950" y="3625850"/>
            <a:ext cx="26384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La mayor red social para profesionales – </a:t>
            </a:r>
            <a:r>
              <a:rPr lang="es-ES" sz="1400" b="1">
                <a:latin typeface="Trebuchet MS" pitchFamily="34" charset="0"/>
              </a:rPr>
              <a:t>tinyurl.com/ESIC-Linkedin</a:t>
            </a:r>
          </a:p>
          <a:p>
            <a:r>
              <a:rPr lang="es-ES" sz="1400" b="1">
                <a:latin typeface="Trebuchet MS" pitchFamily="34" charset="0"/>
              </a:rPr>
              <a:t>3.075 seguidores </a:t>
            </a:r>
          </a:p>
        </p:txBody>
      </p:sp>
      <p:sp>
        <p:nvSpPr>
          <p:cNvPr id="67592" name="18 CuadroTexto"/>
          <p:cNvSpPr txBox="1">
            <a:spLocks noChangeArrowheads="1"/>
          </p:cNvSpPr>
          <p:nvPr/>
        </p:nvSpPr>
        <p:spPr bwMode="auto">
          <a:xfrm>
            <a:off x="1631950" y="4967288"/>
            <a:ext cx="26701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Red social española – </a:t>
            </a:r>
            <a:r>
              <a:rPr lang="es-ES" sz="1400" b="1">
                <a:latin typeface="Trebuchet MS" pitchFamily="34" charset="0"/>
              </a:rPr>
              <a:t>tuenti.com/esic</a:t>
            </a:r>
          </a:p>
          <a:p>
            <a:r>
              <a:rPr lang="es-ES" sz="1400" b="1">
                <a:latin typeface="Trebuchet MS" pitchFamily="34" charset="0"/>
              </a:rPr>
              <a:t>2.311 seguidores</a:t>
            </a:r>
          </a:p>
        </p:txBody>
      </p:sp>
      <p:pic>
        <p:nvPicPr>
          <p:cNvPr id="5132" name="Picture 12" descr="http://estaticosak1.tuenti.com/layout/cupcake/img/landing/downloadapp.qBFZjoRW2f.png"/>
          <p:cNvPicPr>
            <a:picLocks noChangeAspect="1" noChangeArrowheads="1"/>
          </p:cNvPicPr>
          <p:nvPr/>
        </p:nvPicPr>
        <p:blipFill rotWithShape="1">
          <a:blip r:embed="rId6"/>
          <a:srcRect l="22952" r="24179" b="73991"/>
          <a:stretch/>
        </p:blipFill>
        <p:spPr bwMode="auto">
          <a:xfrm>
            <a:off x="373063" y="5032375"/>
            <a:ext cx="1133475" cy="2921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</p:pic>
      <p:pic>
        <p:nvPicPr>
          <p:cNvPr id="67594" name="Picture 18" descr="http://t3.gstatic.com/images?q=tbn:ANd9GcQDoWPVaadNEvWVFN8jrPGJClKYkHiogBzTJDfjkiAoqFAwLbZIPQ"/>
          <p:cNvPicPr>
            <a:picLocks noChangeAspect="1" noChangeArrowheads="1"/>
          </p:cNvPicPr>
          <p:nvPr/>
        </p:nvPicPr>
        <p:blipFill>
          <a:blip r:embed="rId7"/>
          <a:srcRect t="19397" b="18390"/>
          <a:stretch>
            <a:fillRect/>
          </a:stretch>
        </p:blipFill>
        <p:spPr bwMode="auto">
          <a:xfrm>
            <a:off x="4356100" y="3784600"/>
            <a:ext cx="115411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5" name="23 CuadroTexto"/>
          <p:cNvSpPr txBox="1">
            <a:spLocks noChangeArrowheads="1"/>
          </p:cNvSpPr>
          <p:nvPr/>
        </p:nvSpPr>
        <p:spPr bwMode="auto">
          <a:xfrm>
            <a:off x="6011863" y="3789363"/>
            <a:ext cx="3063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Nuestra comunidad en imágenes – </a:t>
            </a:r>
            <a:r>
              <a:rPr lang="es-ES" sz="1400" b="1">
                <a:latin typeface="Trebuchet MS" pitchFamily="34" charset="0"/>
              </a:rPr>
              <a:t>ESICmarketing</a:t>
            </a:r>
          </a:p>
          <a:p>
            <a:r>
              <a:rPr lang="es-ES" sz="1400" b="1">
                <a:latin typeface="Trebuchet MS" pitchFamily="34" charset="0"/>
              </a:rPr>
              <a:t>177 suscriptores y 130.386 reproducciones</a:t>
            </a:r>
          </a:p>
        </p:txBody>
      </p:sp>
      <p:sp>
        <p:nvSpPr>
          <p:cNvPr id="67596" name="24 CuadroTexto"/>
          <p:cNvSpPr txBox="1">
            <a:spLocks noChangeArrowheads="1"/>
          </p:cNvSpPr>
          <p:nvPr/>
        </p:nvSpPr>
        <p:spPr bwMode="auto">
          <a:xfrm>
            <a:off x="5981700" y="2652713"/>
            <a:ext cx="29940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/>
              <a:t>Mantente informado y comparte opiniones - </a:t>
            </a:r>
            <a:r>
              <a:rPr lang="es-ES" sz="1400" b="1"/>
              <a:t>@EsicEducation</a:t>
            </a:r>
          </a:p>
          <a:p>
            <a:r>
              <a:rPr lang="es-ES" sz="1400" b="1">
                <a:latin typeface="Trebuchet MS" pitchFamily="34" charset="0"/>
              </a:rPr>
              <a:t>7.104 Seguidores</a:t>
            </a:r>
          </a:p>
        </p:txBody>
      </p:sp>
      <p:pic>
        <p:nvPicPr>
          <p:cNvPr id="67597" name="Picture 20" descr="http://t2.gstatic.com/images?q=tbn:ANd9GcTp9Mjau0r96eFoOvYIjoGoh7pKknRyiWgoAGAmFYjpI5lh8tY1sQ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49750" y="4772025"/>
            <a:ext cx="11334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8" name="26 CuadroTexto"/>
          <p:cNvSpPr txBox="1">
            <a:spLocks noChangeArrowheads="1"/>
          </p:cNvSpPr>
          <p:nvPr/>
        </p:nvSpPr>
        <p:spPr bwMode="auto">
          <a:xfrm>
            <a:off x="6021388" y="4800600"/>
            <a:ext cx="2911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Comparte presentaciones y documentos – </a:t>
            </a:r>
            <a:r>
              <a:rPr lang="es-ES" sz="1400" b="1">
                <a:latin typeface="Trebuchet MS" pitchFamily="34" charset="0"/>
              </a:rPr>
              <a:t>esic</a:t>
            </a:r>
          </a:p>
        </p:txBody>
      </p:sp>
      <p:pic>
        <p:nvPicPr>
          <p:cNvPr id="67599" name="Picture 24" descr="http://t1.gstatic.com/images?q=tbn:ANd9GcTDGJLqQ1EroM-Wtwcihby00JgjEBCu6XHXyx_Ee2WE1dTzMARWiQ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5437188"/>
            <a:ext cx="12207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600" name="29 CuadroTexto"/>
          <p:cNvSpPr txBox="1">
            <a:spLocks noChangeArrowheads="1"/>
          </p:cNvSpPr>
          <p:nvPr/>
        </p:nvSpPr>
        <p:spPr bwMode="auto">
          <a:xfrm>
            <a:off x="6064250" y="5521325"/>
            <a:ext cx="2911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latin typeface="Trebuchet MS" pitchFamily="34" charset="0"/>
              </a:rPr>
              <a:t>Nuestra actividad en fotos –</a:t>
            </a:r>
          </a:p>
          <a:p>
            <a:r>
              <a:rPr lang="es-ES" sz="1400" b="1">
                <a:latin typeface="Trebuchet MS" pitchFamily="34" charset="0"/>
              </a:rPr>
              <a:t>ESIC Education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69634" name="3 Marcador de contenido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88913"/>
            <a:ext cx="8569325" cy="56880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Edif nuevo 2.jp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4" y="0"/>
            <a:ext cx="9129726" cy="6849710"/>
          </a:xfrm>
          <a:prstGeom prst="rect">
            <a:avLst/>
          </a:prstGeom>
        </p:spPr>
      </p:pic>
      <p:pic>
        <p:nvPicPr>
          <p:cNvPr id="70658" name="Picture 2" descr="N:\Marketing\Imagenes\Logos\ESIC\Logo Nuevo 2006\JPG\VERSIÓN CENTRADO 1\LOGO ESIC CENTRADO AZUL 28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138" y="115888"/>
            <a:ext cx="895191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633538" y="3860800"/>
            <a:ext cx="60134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MUCHAS GRACIAS </a:t>
            </a:r>
            <a:endParaRPr lang="es-ES" sz="5400" b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I:\Carteles y posters\Institucional\9 EDIFICIOS.jpg"/>
          <p:cNvPicPr>
            <a:picLocks noChangeAspect="1" noChangeArrowheads="1"/>
          </p:cNvPicPr>
          <p:nvPr/>
        </p:nvPicPr>
        <p:blipFill>
          <a:blip r:embed="rId3"/>
          <a:srcRect l="-110603" t="-64240" r="-218636" b="-134215"/>
          <a:stretch>
            <a:fillRect/>
          </a:stretch>
        </p:blipFill>
        <p:spPr bwMode="auto">
          <a:xfrm>
            <a:off x="-10117138" y="-1179513"/>
            <a:ext cx="39265226" cy="548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1 Título"/>
          <p:cNvSpPr>
            <a:spLocks noGrp="1"/>
          </p:cNvSpPr>
          <p:nvPr>
            <p:ph type="title"/>
          </p:nvPr>
        </p:nvSpPr>
        <p:spPr>
          <a:xfrm>
            <a:off x="277813" y="115888"/>
            <a:ext cx="3717925" cy="720725"/>
          </a:xfrm>
        </p:spPr>
        <p:txBody>
          <a:bodyPr/>
          <a:lstStyle/>
          <a:p>
            <a:pPr eaLnBrk="1" hangingPunct="1"/>
            <a:r>
              <a:rPr lang="es-ES" sz="4000" b="1" smtClean="0">
                <a:solidFill>
                  <a:srgbClr val="002060"/>
                </a:solidFill>
                <a:latin typeface="Trebuchet MS" pitchFamily="34" charset="0"/>
              </a:rPr>
              <a:t>Sedes de ESIC</a:t>
            </a:r>
            <a:endParaRPr lang="es-ES" sz="4000" smtClean="0">
              <a:solidFill>
                <a:srgbClr val="002060"/>
              </a:solidFill>
            </a:endParaRPr>
          </a:p>
        </p:txBody>
      </p:sp>
      <p:sp>
        <p:nvSpPr>
          <p:cNvPr id="53" name="Rectangle 61"/>
          <p:cNvSpPr>
            <a:spLocks noChangeArrowheads="1"/>
          </p:cNvSpPr>
          <p:nvPr/>
        </p:nvSpPr>
        <p:spPr bwMode="auto">
          <a:xfrm>
            <a:off x="6896100" y="5661025"/>
            <a:ext cx="2016125" cy="474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Centros Propios</a:t>
            </a:r>
          </a:p>
          <a:p>
            <a:pPr>
              <a:defRPr/>
            </a:pPr>
            <a:r>
              <a:rPr lang="es-ES_tradnl" sz="12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Centros Colaboradores</a:t>
            </a:r>
          </a:p>
        </p:txBody>
      </p:sp>
      <p:sp>
        <p:nvSpPr>
          <p:cNvPr id="20484" name="Freeform 16"/>
          <p:cNvSpPr>
            <a:spLocks/>
          </p:cNvSpPr>
          <p:nvPr/>
        </p:nvSpPr>
        <p:spPr bwMode="auto">
          <a:xfrm>
            <a:off x="5926138" y="3103563"/>
            <a:ext cx="484187" cy="522287"/>
          </a:xfrm>
          <a:custGeom>
            <a:avLst/>
            <a:gdLst>
              <a:gd name="T0" fmla="*/ 0 w 361"/>
              <a:gd name="T1" fmla="*/ 2147483647 h 426"/>
              <a:gd name="T2" fmla="*/ 2147483647 w 361"/>
              <a:gd name="T3" fmla="*/ 2147483647 h 426"/>
              <a:gd name="T4" fmla="*/ 2147483647 w 361"/>
              <a:gd name="T5" fmla="*/ 2147483647 h 426"/>
              <a:gd name="T6" fmla="*/ 2147483647 w 361"/>
              <a:gd name="T7" fmla="*/ 2147483647 h 426"/>
              <a:gd name="T8" fmla="*/ 2147483647 w 361"/>
              <a:gd name="T9" fmla="*/ 2147483647 h 426"/>
              <a:gd name="T10" fmla="*/ 2147483647 w 361"/>
              <a:gd name="T11" fmla="*/ 2147483647 h 426"/>
              <a:gd name="T12" fmla="*/ 2147483647 w 361"/>
              <a:gd name="T13" fmla="*/ 2147483647 h 426"/>
              <a:gd name="T14" fmla="*/ 2147483647 w 361"/>
              <a:gd name="T15" fmla="*/ 2147483647 h 426"/>
              <a:gd name="T16" fmla="*/ 2147483647 w 361"/>
              <a:gd name="T17" fmla="*/ 2147483647 h 426"/>
              <a:gd name="T18" fmla="*/ 2147483647 w 361"/>
              <a:gd name="T19" fmla="*/ 0 h 426"/>
              <a:gd name="T20" fmla="*/ 2147483647 w 361"/>
              <a:gd name="T21" fmla="*/ 2147483647 h 426"/>
              <a:gd name="T22" fmla="*/ 2147483647 w 361"/>
              <a:gd name="T23" fmla="*/ 2147483647 h 426"/>
              <a:gd name="T24" fmla="*/ 2147483647 w 361"/>
              <a:gd name="T25" fmla="*/ 2147483647 h 426"/>
              <a:gd name="T26" fmla="*/ 2147483647 w 361"/>
              <a:gd name="T27" fmla="*/ 2147483647 h 426"/>
              <a:gd name="T28" fmla="*/ 2147483647 w 361"/>
              <a:gd name="T29" fmla="*/ 2147483647 h 426"/>
              <a:gd name="T30" fmla="*/ 2147483647 w 361"/>
              <a:gd name="T31" fmla="*/ 2147483647 h 426"/>
              <a:gd name="T32" fmla="*/ 2147483647 w 361"/>
              <a:gd name="T33" fmla="*/ 2147483647 h 426"/>
              <a:gd name="T34" fmla="*/ 2147483647 w 361"/>
              <a:gd name="T35" fmla="*/ 2147483647 h 426"/>
              <a:gd name="T36" fmla="*/ 2147483647 w 361"/>
              <a:gd name="T37" fmla="*/ 2147483647 h 426"/>
              <a:gd name="T38" fmla="*/ 2147483647 w 361"/>
              <a:gd name="T39" fmla="*/ 2147483647 h 426"/>
              <a:gd name="T40" fmla="*/ 2147483647 w 361"/>
              <a:gd name="T41" fmla="*/ 2147483647 h 426"/>
              <a:gd name="T42" fmla="*/ 2147483647 w 361"/>
              <a:gd name="T43" fmla="*/ 2147483647 h 426"/>
              <a:gd name="T44" fmla="*/ 2147483647 w 361"/>
              <a:gd name="T45" fmla="*/ 2147483647 h 426"/>
              <a:gd name="T46" fmla="*/ 2147483647 w 361"/>
              <a:gd name="T47" fmla="*/ 2147483647 h 426"/>
              <a:gd name="T48" fmla="*/ 2147483647 w 361"/>
              <a:gd name="T49" fmla="*/ 2147483647 h 426"/>
              <a:gd name="T50" fmla="*/ 2147483647 w 361"/>
              <a:gd name="T51" fmla="*/ 2147483647 h 426"/>
              <a:gd name="T52" fmla="*/ 2147483647 w 361"/>
              <a:gd name="T53" fmla="*/ 2147483647 h 426"/>
              <a:gd name="T54" fmla="*/ 2147483647 w 361"/>
              <a:gd name="T55" fmla="*/ 2147483647 h 426"/>
              <a:gd name="T56" fmla="*/ 0 w 361"/>
              <a:gd name="T57" fmla="*/ 2147483647 h 42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61"/>
              <a:gd name="T88" fmla="*/ 0 h 426"/>
              <a:gd name="T89" fmla="*/ 361 w 361"/>
              <a:gd name="T90" fmla="*/ 426 h 42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61" h="426">
                <a:moveTo>
                  <a:pt x="0" y="333"/>
                </a:moveTo>
                <a:lnTo>
                  <a:pt x="5" y="275"/>
                </a:lnTo>
                <a:lnTo>
                  <a:pt x="51" y="241"/>
                </a:lnTo>
                <a:lnTo>
                  <a:pt x="46" y="217"/>
                </a:lnTo>
                <a:lnTo>
                  <a:pt x="100" y="162"/>
                </a:lnTo>
                <a:lnTo>
                  <a:pt x="109" y="128"/>
                </a:lnTo>
                <a:lnTo>
                  <a:pt x="135" y="128"/>
                </a:lnTo>
                <a:lnTo>
                  <a:pt x="138" y="108"/>
                </a:lnTo>
                <a:lnTo>
                  <a:pt x="207" y="30"/>
                </a:lnTo>
                <a:lnTo>
                  <a:pt x="240" y="0"/>
                </a:lnTo>
                <a:lnTo>
                  <a:pt x="277" y="39"/>
                </a:lnTo>
                <a:lnTo>
                  <a:pt x="270" y="64"/>
                </a:lnTo>
                <a:lnTo>
                  <a:pt x="265" y="84"/>
                </a:lnTo>
                <a:lnTo>
                  <a:pt x="293" y="190"/>
                </a:lnTo>
                <a:lnTo>
                  <a:pt x="313" y="196"/>
                </a:lnTo>
                <a:lnTo>
                  <a:pt x="335" y="312"/>
                </a:lnTo>
                <a:lnTo>
                  <a:pt x="360" y="333"/>
                </a:lnTo>
                <a:lnTo>
                  <a:pt x="360" y="353"/>
                </a:lnTo>
                <a:lnTo>
                  <a:pt x="329" y="364"/>
                </a:lnTo>
                <a:lnTo>
                  <a:pt x="335" y="384"/>
                </a:lnTo>
                <a:lnTo>
                  <a:pt x="290" y="364"/>
                </a:lnTo>
                <a:lnTo>
                  <a:pt x="222" y="425"/>
                </a:lnTo>
                <a:lnTo>
                  <a:pt x="213" y="401"/>
                </a:lnTo>
                <a:lnTo>
                  <a:pt x="232" y="376"/>
                </a:lnTo>
                <a:lnTo>
                  <a:pt x="229" y="353"/>
                </a:lnTo>
                <a:lnTo>
                  <a:pt x="161" y="342"/>
                </a:lnTo>
                <a:lnTo>
                  <a:pt x="97" y="296"/>
                </a:lnTo>
                <a:lnTo>
                  <a:pt x="55" y="322"/>
                </a:lnTo>
                <a:lnTo>
                  <a:pt x="0" y="333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85" name="Freeform 20"/>
          <p:cNvSpPr>
            <a:spLocks/>
          </p:cNvSpPr>
          <p:nvPr/>
        </p:nvSpPr>
        <p:spPr bwMode="auto">
          <a:xfrm>
            <a:off x="6651625" y="4138613"/>
            <a:ext cx="573088" cy="598487"/>
          </a:xfrm>
          <a:custGeom>
            <a:avLst/>
            <a:gdLst>
              <a:gd name="T0" fmla="*/ 2147483647 w 425"/>
              <a:gd name="T1" fmla="*/ 2147483647 h 488"/>
              <a:gd name="T2" fmla="*/ 2147483647 w 425"/>
              <a:gd name="T3" fmla="*/ 2147483647 h 488"/>
              <a:gd name="T4" fmla="*/ 2147483647 w 425"/>
              <a:gd name="T5" fmla="*/ 2147483647 h 488"/>
              <a:gd name="T6" fmla="*/ 2147483647 w 425"/>
              <a:gd name="T7" fmla="*/ 2147483647 h 488"/>
              <a:gd name="T8" fmla="*/ 2147483647 w 425"/>
              <a:gd name="T9" fmla="*/ 2147483647 h 488"/>
              <a:gd name="T10" fmla="*/ 2147483647 w 425"/>
              <a:gd name="T11" fmla="*/ 2147483647 h 488"/>
              <a:gd name="T12" fmla="*/ 2147483647 w 425"/>
              <a:gd name="T13" fmla="*/ 2147483647 h 488"/>
              <a:gd name="T14" fmla="*/ 2147483647 w 425"/>
              <a:gd name="T15" fmla="*/ 2147483647 h 488"/>
              <a:gd name="T16" fmla="*/ 2147483647 w 425"/>
              <a:gd name="T17" fmla="*/ 2147483647 h 488"/>
              <a:gd name="T18" fmla="*/ 2147483647 w 425"/>
              <a:gd name="T19" fmla="*/ 2147483647 h 488"/>
              <a:gd name="T20" fmla="*/ 2147483647 w 425"/>
              <a:gd name="T21" fmla="*/ 2147483647 h 488"/>
              <a:gd name="T22" fmla="*/ 2147483647 w 425"/>
              <a:gd name="T23" fmla="*/ 2147483647 h 488"/>
              <a:gd name="T24" fmla="*/ 2147483647 w 425"/>
              <a:gd name="T25" fmla="*/ 2147483647 h 488"/>
              <a:gd name="T26" fmla="*/ 2147483647 w 425"/>
              <a:gd name="T27" fmla="*/ 2147483647 h 488"/>
              <a:gd name="T28" fmla="*/ 2147483647 w 425"/>
              <a:gd name="T29" fmla="*/ 2147483647 h 488"/>
              <a:gd name="T30" fmla="*/ 2147483647 w 425"/>
              <a:gd name="T31" fmla="*/ 2147483647 h 488"/>
              <a:gd name="T32" fmla="*/ 2147483647 w 425"/>
              <a:gd name="T33" fmla="*/ 2147483647 h 488"/>
              <a:gd name="T34" fmla="*/ 2147483647 w 425"/>
              <a:gd name="T35" fmla="*/ 2147483647 h 488"/>
              <a:gd name="T36" fmla="*/ 2147483647 w 425"/>
              <a:gd name="T37" fmla="*/ 2147483647 h 488"/>
              <a:gd name="T38" fmla="*/ 2147483647 w 425"/>
              <a:gd name="T39" fmla="*/ 2147483647 h 488"/>
              <a:gd name="T40" fmla="*/ 2147483647 w 425"/>
              <a:gd name="T41" fmla="*/ 2147483647 h 488"/>
              <a:gd name="T42" fmla="*/ 2147483647 w 425"/>
              <a:gd name="T43" fmla="*/ 2147483647 h 488"/>
              <a:gd name="T44" fmla="*/ 2147483647 w 425"/>
              <a:gd name="T45" fmla="*/ 2147483647 h 488"/>
              <a:gd name="T46" fmla="*/ 2147483647 w 425"/>
              <a:gd name="T47" fmla="*/ 2147483647 h 488"/>
              <a:gd name="T48" fmla="*/ 2147483647 w 425"/>
              <a:gd name="T49" fmla="*/ 2147483647 h 488"/>
              <a:gd name="T50" fmla="*/ 2147483647 w 425"/>
              <a:gd name="T51" fmla="*/ 2147483647 h 488"/>
              <a:gd name="T52" fmla="*/ 2147483647 w 425"/>
              <a:gd name="T53" fmla="*/ 2147483647 h 488"/>
              <a:gd name="T54" fmla="*/ 2147483647 w 425"/>
              <a:gd name="T55" fmla="*/ 2147483647 h 488"/>
              <a:gd name="T56" fmla="*/ 2147483647 w 425"/>
              <a:gd name="T57" fmla="*/ 2147483647 h 488"/>
              <a:gd name="T58" fmla="*/ 2147483647 w 425"/>
              <a:gd name="T59" fmla="*/ 2147483647 h 488"/>
              <a:gd name="T60" fmla="*/ 2147483647 w 425"/>
              <a:gd name="T61" fmla="*/ 0 h 488"/>
              <a:gd name="T62" fmla="*/ 2147483647 w 425"/>
              <a:gd name="T63" fmla="*/ 2147483647 h 488"/>
              <a:gd name="T64" fmla="*/ 2147483647 w 425"/>
              <a:gd name="T65" fmla="*/ 2147483647 h 488"/>
              <a:gd name="T66" fmla="*/ 2147483647 w 425"/>
              <a:gd name="T67" fmla="*/ 2147483647 h 488"/>
              <a:gd name="T68" fmla="*/ 2147483647 w 425"/>
              <a:gd name="T69" fmla="*/ 2147483647 h 488"/>
              <a:gd name="T70" fmla="*/ 2147483647 w 425"/>
              <a:gd name="T71" fmla="*/ 2147483647 h 488"/>
              <a:gd name="T72" fmla="*/ 2147483647 w 425"/>
              <a:gd name="T73" fmla="*/ 2147483647 h 488"/>
              <a:gd name="T74" fmla="*/ 2147483647 w 425"/>
              <a:gd name="T75" fmla="*/ 2147483647 h 488"/>
              <a:gd name="T76" fmla="*/ 2147483647 w 425"/>
              <a:gd name="T77" fmla="*/ 2147483647 h 488"/>
              <a:gd name="T78" fmla="*/ 2147483647 w 425"/>
              <a:gd name="T79" fmla="*/ 2147483647 h 488"/>
              <a:gd name="T80" fmla="*/ 2147483647 w 425"/>
              <a:gd name="T81" fmla="*/ 2147483647 h 488"/>
              <a:gd name="T82" fmla="*/ 2147483647 w 425"/>
              <a:gd name="T83" fmla="*/ 2147483647 h 488"/>
              <a:gd name="T84" fmla="*/ 2147483647 w 425"/>
              <a:gd name="T85" fmla="*/ 2147483647 h 488"/>
              <a:gd name="T86" fmla="*/ 2147483647 w 425"/>
              <a:gd name="T87" fmla="*/ 2147483647 h 488"/>
              <a:gd name="T88" fmla="*/ 2147483647 w 425"/>
              <a:gd name="T89" fmla="*/ 2147483647 h 488"/>
              <a:gd name="T90" fmla="*/ 2147483647 w 425"/>
              <a:gd name="T91" fmla="*/ 2147483647 h 488"/>
              <a:gd name="T92" fmla="*/ 2147483647 w 425"/>
              <a:gd name="T93" fmla="*/ 2147483647 h 488"/>
              <a:gd name="T94" fmla="*/ 0 w 425"/>
              <a:gd name="T95" fmla="*/ 2147483647 h 488"/>
              <a:gd name="T96" fmla="*/ 2147483647 w 425"/>
              <a:gd name="T97" fmla="*/ 2147483647 h 488"/>
              <a:gd name="T98" fmla="*/ 2147483647 w 425"/>
              <a:gd name="T99" fmla="*/ 2147483647 h 488"/>
              <a:gd name="T100" fmla="*/ 2147483647 w 425"/>
              <a:gd name="T101" fmla="*/ 2147483647 h 488"/>
              <a:gd name="T102" fmla="*/ 2147483647 w 425"/>
              <a:gd name="T103" fmla="*/ 2147483647 h 488"/>
              <a:gd name="T104" fmla="*/ 2147483647 w 425"/>
              <a:gd name="T105" fmla="*/ 2147483647 h 488"/>
              <a:gd name="T106" fmla="*/ 2147483647 w 425"/>
              <a:gd name="T107" fmla="*/ 2147483647 h 488"/>
              <a:gd name="T108" fmla="*/ 2147483647 w 425"/>
              <a:gd name="T109" fmla="*/ 2147483647 h 488"/>
              <a:gd name="T110" fmla="*/ 2147483647 w 425"/>
              <a:gd name="T111" fmla="*/ 2147483647 h 488"/>
              <a:gd name="T112" fmla="*/ 2147483647 w 425"/>
              <a:gd name="T113" fmla="*/ 2147483647 h 488"/>
              <a:gd name="T114" fmla="*/ 2147483647 w 425"/>
              <a:gd name="T115" fmla="*/ 2147483647 h 488"/>
              <a:gd name="T116" fmla="*/ 2147483647 w 425"/>
              <a:gd name="T117" fmla="*/ 2147483647 h 4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25"/>
              <a:gd name="T178" fmla="*/ 0 h 488"/>
              <a:gd name="T179" fmla="*/ 425 w 425"/>
              <a:gd name="T180" fmla="*/ 488 h 48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25" h="488">
                <a:moveTo>
                  <a:pt x="185" y="487"/>
                </a:moveTo>
                <a:lnTo>
                  <a:pt x="204" y="467"/>
                </a:lnTo>
                <a:lnTo>
                  <a:pt x="222" y="459"/>
                </a:lnTo>
                <a:lnTo>
                  <a:pt x="235" y="459"/>
                </a:lnTo>
                <a:lnTo>
                  <a:pt x="235" y="433"/>
                </a:lnTo>
                <a:lnTo>
                  <a:pt x="249" y="415"/>
                </a:lnTo>
                <a:lnTo>
                  <a:pt x="275" y="412"/>
                </a:lnTo>
                <a:lnTo>
                  <a:pt x="332" y="408"/>
                </a:lnTo>
                <a:lnTo>
                  <a:pt x="360" y="412"/>
                </a:lnTo>
                <a:lnTo>
                  <a:pt x="383" y="399"/>
                </a:lnTo>
                <a:lnTo>
                  <a:pt x="397" y="399"/>
                </a:lnTo>
                <a:lnTo>
                  <a:pt x="411" y="392"/>
                </a:lnTo>
                <a:lnTo>
                  <a:pt x="424" y="381"/>
                </a:lnTo>
                <a:lnTo>
                  <a:pt x="414" y="358"/>
                </a:lnTo>
                <a:lnTo>
                  <a:pt x="406" y="367"/>
                </a:lnTo>
                <a:lnTo>
                  <a:pt x="396" y="365"/>
                </a:lnTo>
                <a:lnTo>
                  <a:pt x="383" y="358"/>
                </a:lnTo>
                <a:lnTo>
                  <a:pt x="390" y="327"/>
                </a:lnTo>
                <a:lnTo>
                  <a:pt x="399" y="316"/>
                </a:lnTo>
                <a:lnTo>
                  <a:pt x="397" y="302"/>
                </a:lnTo>
                <a:lnTo>
                  <a:pt x="375" y="271"/>
                </a:lnTo>
                <a:lnTo>
                  <a:pt x="357" y="248"/>
                </a:lnTo>
                <a:lnTo>
                  <a:pt x="335" y="231"/>
                </a:lnTo>
                <a:lnTo>
                  <a:pt x="335" y="213"/>
                </a:lnTo>
                <a:lnTo>
                  <a:pt x="339" y="187"/>
                </a:lnTo>
                <a:lnTo>
                  <a:pt x="344" y="156"/>
                </a:lnTo>
                <a:lnTo>
                  <a:pt x="331" y="137"/>
                </a:lnTo>
                <a:lnTo>
                  <a:pt x="336" y="88"/>
                </a:lnTo>
                <a:lnTo>
                  <a:pt x="329" y="24"/>
                </a:lnTo>
                <a:lnTo>
                  <a:pt x="308" y="3"/>
                </a:lnTo>
                <a:lnTo>
                  <a:pt x="299" y="0"/>
                </a:lnTo>
                <a:lnTo>
                  <a:pt x="265" y="20"/>
                </a:lnTo>
                <a:lnTo>
                  <a:pt x="249" y="3"/>
                </a:lnTo>
                <a:lnTo>
                  <a:pt x="238" y="14"/>
                </a:lnTo>
                <a:lnTo>
                  <a:pt x="244" y="31"/>
                </a:lnTo>
                <a:lnTo>
                  <a:pt x="229" y="73"/>
                </a:lnTo>
                <a:lnTo>
                  <a:pt x="211" y="100"/>
                </a:lnTo>
                <a:lnTo>
                  <a:pt x="213" y="120"/>
                </a:lnTo>
                <a:lnTo>
                  <a:pt x="173" y="146"/>
                </a:lnTo>
                <a:lnTo>
                  <a:pt x="162" y="122"/>
                </a:lnTo>
                <a:lnTo>
                  <a:pt x="128" y="131"/>
                </a:lnTo>
                <a:lnTo>
                  <a:pt x="127" y="156"/>
                </a:lnTo>
                <a:lnTo>
                  <a:pt x="98" y="156"/>
                </a:lnTo>
                <a:lnTo>
                  <a:pt x="77" y="182"/>
                </a:lnTo>
                <a:lnTo>
                  <a:pt x="51" y="199"/>
                </a:lnTo>
                <a:lnTo>
                  <a:pt x="37" y="209"/>
                </a:lnTo>
                <a:lnTo>
                  <a:pt x="19" y="231"/>
                </a:lnTo>
                <a:lnTo>
                  <a:pt x="0" y="256"/>
                </a:lnTo>
                <a:lnTo>
                  <a:pt x="21" y="265"/>
                </a:lnTo>
                <a:lnTo>
                  <a:pt x="51" y="310"/>
                </a:lnTo>
                <a:lnTo>
                  <a:pt x="78" y="313"/>
                </a:lnTo>
                <a:lnTo>
                  <a:pt x="91" y="333"/>
                </a:lnTo>
                <a:lnTo>
                  <a:pt x="85" y="354"/>
                </a:lnTo>
                <a:lnTo>
                  <a:pt x="88" y="374"/>
                </a:lnTo>
                <a:lnTo>
                  <a:pt x="106" y="395"/>
                </a:lnTo>
                <a:lnTo>
                  <a:pt x="124" y="425"/>
                </a:lnTo>
                <a:lnTo>
                  <a:pt x="142" y="452"/>
                </a:lnTo>
                <a:lnTo>
                  <a:pt x="165" y="456"/>
                </a:lnTo>
                <a:lnTo>
                  <a:pt x="185" y="487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86" name="Freeform 31"/>
          <p:cNvSpPr>
            <a:spLocks/>
          </p:cNvSpPr>
          <p:nvPr/>
        </p:nvSpPr>
        <p:spPr bwMode="auto">
          <a:xfrm>
            <a:off x="6357938" y="2112963"/>
            <a:ext cx="449262" cy="427037"/>
          </a:xfrm>
          <a:custGeom>
            <a:avLst/>
            <a:gdLst>
              <a:gd name="T0" fmla="*/ 2147483647 w 334"/>
              <a:gd name="T1" fmla="*/ 2147483647 h 349"/>
              <a:gd name="T2" fmla="*/ 2147483647 w 334"/>
              <a:gd name="T3" fmla="*/ 2147483647 h 349"/>
              <a:gd name="T4" fmla="*/ 2147483647 w 334"/>
              <a:gd name="T5" fmla="*/ 2147483647 h 349"/>
              <a:gd name="T6" fmla="*/ 2147483647 w 334"/>
              <a:gd name="T7" fmla="*/ 2147483647 h 349"/>
              <a:gd name="T8" fmla="*/ 2147483647 w 334"/>
              <a:gd name="T9" fmla="*/ 2147483647 h 349"/>
              <a:gd name="T10" fmla="*/ 2147483647 w 334"/>
              <a:gd name="T11" fmla="*/ 2147483647 h 349"/>
              <a:gd name="T12" fmla="*/ 2147483647 w 334"/>
              <a:gd name="T13" fmla="*/ 2147483647 h 349"/>
              <a:gd name="T14" fmla="*/ 2147483647 w 334"/>
              <a:gd name="T15" fmla="*/ 2147483647 h 349"/>
              <a:gd name="T16" fmla="*/ 2147483647 w 334"/>
              <a:gd name="T17" fmla="*/ 2147483647 h 349"/>
              <a:gd name="T18" fmla="*/ 2147483647 w 334"/>
              <a:gd name="T19" fmla="*/ 0 h 349"/>
              <a:gd name="T20" fmla="*/ 2147483647 w 334"/>
              <a:gd name="T21" fmla="*/ 2147483647 h 349"/>
              <a:gd name="T22" fmla="*/ 2147483647 w 334"/>
              <a:gd name="T23" fmla="*/ 2147483647 h 349"/>
              <a:gd name="T24" fmla="*/ 2147483647 w 334"/>
              <a:gd name="T25" fmla="*/ 2147483647 h 349"/>
              <a:gd name="T26" fmla="*/ 2147483647 w 334"/>
              <a:gd name="T27" fmla="*/ 2147483647 h 349"/>
              <a:gd name="T28" fmla="*/ 2147483647 w 334"/>
              <a:gd name="T29" fmla="*/ 2147483647 h 349"/>
              <a:gd name="T30" fmla="*/ 2147483647 w 334"/>
              <a:gd name="T31" fmla="*/ 2147483647 h 349"/>
              <a:gd name="T32" fmla="*/ 2147483647 w 334"/>
              <a:gd name="T33" fmla="*/ 2147483647 h 349"/>
              <a:gd name="T34" fmla="*/ 0 w 334"/>
              <a:gd name="T35" fmla="*/ 2147483647 h 349"/>
              <a:gd name="T36" fmla="*/ 2147483647 w 334"/>
              <a:gd name="T37" fmla="*/ 2147483647 h 349"/>
              <a:gd name="T38" fmla="*/ 2147483647 w 334"/>
              <a:gd name="T39" fmla="*/ 2147483647 h 349"/>
              <a:gd name="T40" fmla="*/ 2147483647 w 334"/>
              <a:gd name="T41" fmla="*/ 2147483647 h 349"/>
              <a:gd name="T42" fmla="*/ 2147483647 w 334"/>
              <a:gd name="T43" fmla="*/ 2147483647 h 349"/>
              <a:gd name="T44" fmla="*/ 2147483647 w 334"/>
              <a:gd name="T45" fmla="*/ 2147483647 h 349"/>
              <a:gd name="T46" fmla="*/ 2147483647 w 334"/>
              <a:gd name="T47" fmla="*/ 2147483647 h 349"/>
              <a:gd name="T48" fmla="*/ 2147483647 w 334"/>
              <a:gd name="T49" fmla="*/ 2147483647 h 349"/>
              <a:gd name="T50" fmla="*/ 2147483647 w 334"/>
              <a:gd name="T51" fmla="*/ 2147483647 h 349"/>
              <a:gd name="T52" fmla="*/ 2147483647 w 334"/>
              <a:gd name="T53" fmla="*/ 2147483647 h 349"/>
              <a:gd name="T54" fmla="*/ 2147483647 w 334"/>
              <a:gd name="T55" fmla="*/ 2147483647 h 349"/>
              <a:gd name="T56" fmla="*/ 2147483647 w 334"/>
              <a:gd name="T57" fmla="*/ 2147483647 h 349"/>
              <a:gd name="T58" fmla="*/ 2147483647 w 334"/>
              <a:gd name="T59" fmla="*/ 2147483647 h 349"/>
              <a:gd name="T60" fmla="*/ 2147483647 w 334"/>
              <a:gd name="T61" fmla="*/ 2147483647 h 349"/>
              <a:gd name="T62" fmla="*/ 2147483647 w 334"/>
              <a:gd name="T63" fmla="*/ 2147483647 h 349"/>
              <a:gd name="T64" fmla="*/ 2147483647 w 334"/>
              <a:gd name="T65" fmla="*/ 2147483647 h 349"/>
              <a:gd name="T66" fmla="*/ 2147483647 w 334"/>
              <a:gd name="T67" fmla="*/ 2147483647 h 349"/>
              <a:gd name="T68" fmla="*/ 2147483647 w 334"/>
              <a:gd name="T69" fmla="*/ 2147483647 h 349"/>
              <a:gd name="T70" fmla="*/ 2147483647 w 334"/>
              <a:gd name="T71" fmla="*/ 2147483647 h 349"/>
              <a:gd name="T72" fmla="*/ 2147483647 w 334"/>
              <a:gd name="T73" fmla="*/ 2147483647 h 349"/>
              <a:gd name="T74" fmla="*/ 2147483647 w 334"/>
              <a:gd name="T75" fmla="*/ 2147483647 h 349"/>
              <a:gd name="T76" fmla="*/ 2147483647 w 334"/>
              <a:gd name="T77" fmla="*/ 2147483647 h 349"/>
              <a:gd name="T78" fmla="*/ 2147483647 w 334"/>
              <a:gd name="T79" fmla="*/ 2147483647 h 349"/>
              <a:gd name="T80" fmla="*/ 2147483647 w 334"/>
              <a:gd name="T81" fmla="*/ 2147483647 h 349"/>
              <a:gd name="T82" fmla="*/ 2147483647 w 334"/>
              <a:gd name="T83" fmla="*/ 2147483647 h 349"/>
              <a:gd name="T84" fmla="*/ 2147483647 w 334"/>
              <a:gd name="T85" fmla="*/ 2147483647 h 349"/>
              <a:gd name="T86" fmla="*/ 2147483647 w 334"/>
              <a:gd name="T87" fmla="*/ 2147483647 h 349"/>
              <a:gd name="T88" fmla="*/ 2147483647 w 334"/>
              <a:gd name="T89" fmla="*/ 2147483647 h 349"/>
              <a:gd name="T90" fmla="*/ 2147483647 w 334"/>
              <a:gd name="T91" fmla="*/ 2147483647 h 349"/>
              <a:gd name="T92" fmla="*/ 2147483647 w 334"/>
              <a:gd name="T93" fmla="*/ 2147483647 h 34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34"/>
              <a:gd name="T142" fmla="*/ 0 h 349"/>
              <a:gd name="T143" fmla="*/ 334 w 334"/>
              <a:gd name="T144" fmla="*/ 349 h 34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34" h="349">
                <a:moveTo>
                  <a:pt x="333" y="34"/>
                </a:moveTo>
                <a:lnTo>
                  <a:pt x="322" y="26"/>
                </a:lnTo>
                <a:lnTo>
                  <a:pt x="295" y="50"/>
                </a:lnTo>
                <a:lnTo>
                  <a:pt x="267" y="50"/>
                </a:lnTo>
                <a:lnTo>
                  <a:pt x="255" y="60"/>
                </a:lnTo>
                <a:lnTo>
                  <a:pt x="234" y="60"/>
                </a:lnTo>
                <a:lnTo>
                  <a:pt x="200" y="39"/>
                </a:lnTo>
                <a:lnTo>
                  <a:pt x="179" y="26"/>
                </a:lnTo>
                <a:lnTo>
                  <a:pt x="158" y="30"/>
                </a:lnTo>
                <a:lnTo>
                  <a:pt x="97" y="0"/>
                </a:lnTo>
                <a:lnTo>
                  <a:pt x="79" y="13"/>
                </a:lnTo>
                <a:lnTo>
                  <a:pt x="63" y="16"/>
                </a:lnTo>
                <a:lnTo>
                  <a:pt x="58" y="30"/>
                </a:lnTo>
                <a:lnTo>
                  <a:pt x="63" y="39"/>
                </a:lnTo>
                <a:lnTo>
                  <a:pt x="60" y="50"/>
                </a:lnTo>
                <a:lnTo>
                  <a:pt x="23" y="42"/>
                </a:lnTo>
                <a:lnTo>
                  <a:pt x="6" y="53"/>
                </a:lnTo>
                <a:lnTo>
                  <a:pt x="0" y="72"/>
                </a:lnTo>
                <a:lnTo>
                  <a:pt x="2" y="95"/>
                </a:lnTo>
                <a:lnTo>
                  <a:pt x="27" y="131"/>
                </a:lnTo>
                <a:lnTo>
                  <a:pt x="20" y="159"/>
                </a:lnTo>
                <a:lnTo>
                  <a:pt x="45" y="185"/>
                </a:lnTo>
                <a:lnTo>
                  <a:pt x="45" y="202"/>
                </a:lnTo>
                <a:lnTo>
                  <a:pt x="15" y="210"/>
                </a:lnTo>
                <a:lnTo>
                  <a:pt x="20" y="243"/>
                </a:lnTo>
                <a:lnTo>
                  <a:pt x="43" y="251"/>
                </a:lnTo>
                <a:lnTo>
                  <a:pt x="53" y="288"/>
                </a:lnTo>
                <a:lnTo>
                  <a:pt x="100" y="294"/>
                </a:lnTo>
                <a:lnTo>
                  <a:pt x="118" y="311"/>
                </a:lnTo>
                <a:lnTo>
                  <a:pt x="140" y="334"/>
                </a:lnTo>
                <a:lnTo>
                  <a:pt x="153" y="333"/>
                </a:lnTo>
                <a:lnTo>
                  <a:pt x="189" y="348"/>
                </a:lnTo>
                <a:lnTo>
                  <a:pt x="192" y="322"/>
                </a:lnTo>
                <a:lnTo>
                  <a:pt x="186" y="295"/>
                </a:lnTo>
                <a:lnTo>
                  <a:pt x="205" y="285"/>
                </a:lnTo>
                <a:lnTo>
                  <a:pt x="200" y="266"/>
                </a:lnTo>
                <a:lnTo>
                  <a:pt x="216" y="233"/>
                </a:lnTo>
                <a:lnTo>
                  <a:pt x="223" y="222"/>
                </a:lnTo>
                <a:lnTo>
                  <a:pt x="224" y="196"/>
                </a:lnTo>
                <a:lnTo>
                  <a:pt x="254" y="179"/>
                </a:lnTo>
                <a:lnTo>
                  <a:pt x="258" y="154"/>
                </a:lnTo>
                <a:lnTo>
                  <a:pt x="280" y="139"/>
                </a:lnTo>
                <a:lnTo>
                  <a:pt x="289" y="125"/>
                </a:lnTo>
                <a:lnTo>
                  <a:pt x="293" y="94"/>
                </a:lnTo>
                <a:lnTo>
                  <a:pt x="310" y="82"/>
                </a:lnTo>
                <a:lnTo>
                  <a:pt x="324" y="76"/>
                </a:lnTo>
                <a:lnTo>
                  <a:pt x="333" y="34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87" name="Freeform 32"/>
          <p:cNvSpPr>
            <a:spLocks/>
          </p:cNvSpPr>
          <p:nvPr/>
        </p:nvSpPr>
        <p:spPr bwMode="auto">
          <a:xfrm>
            <a:off x="6394450" y="2466975"/>
            <a:ext cx="433388" cy="298450"/>
          </a:xfrm>
          <a:custGeom>
            <a:avLst/>
            <a:gdLst>
              <a:gd name="T0" fmla="*/ 2147483647 w 321"/>
              <a:gd name="T1" fmla="*/ 0 h 243"/>
              <a:gd name="T2" fmla="*/ 2147483647 w 321"/>
              <a:gd name="T3" fmla="*/ 2147483647 h 243"/>
              <a:gd name="T4" fmla="*/ 2147483647 w 321"/>
              <a:gd name="T5" fmla="*/ 2147483647 h 243"/>
              <a:gd name="T6" fmla="*/ 2147483647 w 321"/>
              <a:gd name="T7" fmla="*/ 2147483647 h 243"/>
              <a:gd name="T8" fmla="*/ 2147483647 w 321"/>
              <a:gd name="T9" fmla="*/ 2147483647 h 243"/>
              <a:gd name="T10" fmla="*/ 2147483647 w 321"/>
              <a:gd name="T11" fmla="*/ 2147483647 h 243"/>
              <a:gd name="T12" fmla="*/ 2147483647 w 321"/>
              <a:gd name="T13" fmla="*/ 2147483647 h 243"/>
              <a:gd name="T14" fmla="*/ 2147483647 w 321"/>
              <a:gd name="T15" fmla="*/ 2147483647 h 243"/>
              <a:gd name="T16" fmla="*/ 2147483647 w 321"/>
              <a:gd name="T17" fmla="*/ 2147483647 h 243"/>
              <a:gd name="T18" fmla="*/ 2147483647 w 321"/>
              <a:gd name="T19" fmla="*/ 2147483647 h 243"/>
              <a:gd name="T20" fmla="*/ 2147483647 w 321"/>
              <a:gd name="T21" fmla="*/ 2147483647 h 243"/>
              <a:gd name="T22" fmla="*/ 2147483647 w 321"/>
              <a:gd name="T23" fmla="*/ 2147483647 h 243"/>
              <a:gd name="T24" fmla="*/ 2147483647 w 321"/>
              <a:gd name="T25" fmla="*/ 2147483647 h 243"/>
              <a:gd name="T26" fmla="*/ 2147483647 w 321"/>
              <a:gd name="T27" fmla="*/ 2147483647 h 243"/>
              <a:gd name="T28" fmla="*/ 2147483647 w 321"/>
              <a:gd name="T29" fmla="*/ 2147483647 h 243"/>
              <a:gd name="T30" fmla="*/ 2147483647 w 321"/>
              <a:gd name="T31" fmla="*/ 2147483647 h 243"/>
              <a:gd name="T32" fmla="*/ 2147483647 w 321"/>
              <a:gd name="T33" fmla="*/ 2147483647 h 243"/>
              <a:gd name="T34" fmla="*/ 2147483647 w 321"/>
              <a:gd name="T35" fmla="*/ 2147483647 h 243"/>
              <a:gd name="T36" fmla="*/ 2147483647 w 321"/>
              <a:gd name="T37" fmla="*/ 2147483647 h 243"/>
              <a:gd name="T38" fmla="*/ 2147483647 w 321"/>
              <a:gd name="T39" fmla="*/ 2147483647 h 243"/>
              <a:gd name="T40" fmla="*/ 2147483647 w 321"/>
              <a:gd name="T41" fmla="*/ 2147483647 h 243"/>
              <a:gd name="T42" fmla="*/ 2147483647 w 321"/>
              <a:gd name="T43" fmla="*/ 2147483647 h 243"/>
              <a:gd name="T44" fmla="*/ 2147483647 w 321"/>
              <a:gd name="T45" fmla="*/ 2147483647 h 243"/>
              <a:gd name="T46" fmla="*/ 2147483647 w 321"/>
              <a:gd name="T47" fmla="*/ 2147483647 h 243"/>
              <a:gd name="T48" fmla="*/ 2147483647 w 321"/>
              <a:gd name="T49" fmla="*/ 2147483647 h 243"/>
              <a:gd name="T50" fmla="*/ 2147483647 w 321"/>
              <a:gd name="T51" fmla="*/ 2147483647 h 243"/>
              <a:gd name="T52" fmla="*/ 2147483647 w 321"/>
              <a:gd name="T53" fmla="*/ 2147483647 h 243"/>
              <a:gd name="T54" fmla="*/ 2147483647 w 321"/>
              <a:gd name="T55" fmla="*/ 2147483647 h 243"/>
              <a:gd name="T56" fmla="*/ 2147483647 w 321"/>
              <a:gd name="T57" fmla="*/ 2147483647 h 243"/>
              <a:gd name="T58" fmla="*/ 2147483647 w 321"/>
              <a:gd name="T59" fmla="*/ 2147483647 h 243"/>
              <a:gd name="T60" fmla="*/ 2147483647 w 321"/>
              <a:gd name="T61" fmla="*/ 2147483647 h 243"/>
              <a:gd name="T62" fmla="*/ 2147483647 w 321"/>
              <a:gd name="T63" fmla="*/ 2147483647 h 243"/>
              <a:gd name="T64" fmla="*/ 2147483647 w 321"/>
              <a:gd name="T65" fmla="*/ 2147483647 h 243"/>
              <a:gd name="T66" fmla="*/ 2147483647 w 321"/>
              <a:gd name="T67" fmla="*/ 2147483647 h 243"/>
              <a:gd name="T68" fmla="*/ 2147483647 w 321"/>
              <a:gd name="T69" fmla="*/ 2147483647 h 243"/>
              <a:gd name="T70" fmla="*/ 0 w 321"/>
              <a:gd name="T71" fmla="*/ 2147483647 h 243"/>
              <a:gd name="T72" fmla="*/ 2147483647 w 321"/>
              <a:gd name="T73" fmla="*/ 2147483647 h 243"/>
              <a:gd name="T74" fmla="*/ 2147483647 w 321"/>
              <a:gd name="T75" fmla="*/ 2147483647 h 243"/>
              <a:gd name="T76" fmla="*/ 2147483647 w 321"/>
              <a:gd name="T77" fmla="*/ 2147483647 h 243"/>
              <a:gd name="T78" fmla="*/ 2147483647 w 321"/>
              <a:gd name="T79" fmla="*/ 2147483647 h 243"/>
              <a:gd name="T80" fmla="*/ 2147483647 w 321"/>
              <a:gd name="T81" fmla="*/ 2147483647 h 243"/>
              <a:gd name="T82" fmla="*/ 2147483647 w 321"/>
              <a:gd name="T83" fmla="*/ 0 h 24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21"/>
              <a:gd name="T127" fmla="*/ 0 h 243"/>
              <a:gd name="T128" fmla="*/ 321 w 321"/>
              <a:gd name="T129" fmla="*/ 243 h 24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21" h="243">
                <a:moveTo>
                  <a:pt x="25" y="0"/>
                </a:moveTo>
                <a:lnTo>
                  <a:pt x="70" y="5"/>
                </a:lnTo>
                <a:lnTo>
                  <a:pt x="91" y="22"/>
                </a:lnTo>
                <a:lnTo>
                  <a:pt x="110" y="45"/>
                </a:lnTo>
                <a:lnTo>
                  <a:pt x="127" y="45"/>
                </a:lnTo>
                <a:lnTo>
                  <a:pt x="165" y="59"/>
                </a:lnTo>
                <a:lnTo>
                  <a:pt x="202" y="93"/>
                </a:lnTo>
                <a:lnTo>
                  <a:pt x="225" y="78"/>
                </a:lnTo>
                <a:lnTo>
                  <a:pt x="256" y="95"/>
                </a:lnTo>
                <a:lnTo>
                  <a:pt x="264" y="115"/>
                </a:lnTo>
                <a:lnTo>
                  <a:pt x="271" y="139"/>
                </a:lnTo>
                <a:lnTo>
                  <a:pt x="307" y="146"/>
                </a:lnTo>
                <a:lnTo>
                  <a:pt x="320" y="156"/>
                </a:lnTo>
                <a:lnTo>
                  <a:pt x="314" y="184"/>
                </a:lnTo>
                <a:lnTo>
                  <a:pt x="293" y="189"/>
                </a:lnTo>
                <a:lnTo>
                  <a:pt x="289" y="221"/>
                </a:lnTo>
                <a:lnTo>
                  <a:pt x="274" y="242"/>
                </a:lnTo>
                <a:lnTo>
                  <a:pt x="256" y="242"/>
                </a:lnTo>
                <a:lnTo>
                  <a:pt x="233" y="230"/>
                </a:lnTo>
                <a:lnTo>
                  <a:pt x="231" y="194"/>
                </a:lnTo>
                <a:lnTo>
                  <a:pt x="228" y="180"/>
                </a:lnTo>
                <a:lnTo>
                  <a:pt x="140" y="180"/>
                </a:lnTo>
                <a:lnTo>
                  <a:pt x="131" y="204"/>
                </a:lnTo>
                <a:lnTo>
                  <a:pt x="120" y="225"/>
                </a:lnTo>
                <a:lnTo>
                  <a:pt x="97" y="231"/>
                </a:lnTo>
                <a:lnTo>
                  <a:pt x="85" y="225"/>
                </a:lnTo>
                <a:lnTo>
                  <a:pt x="85" y="194"/>
                </a:lnTo>
                <a:lnTo>
                  <a:pt x="82" y="180"/>
                </a:lnTo>
                <a:lnTo>
                  <a:pt x="70" y="176"/>
                </a:lnTo>
                <a:lnTo>
                  <a:pt x="54" y="192"/>
                </a:lnTo>
                <a:lnTo>
                  <a:pt x="55" y="221"/>
                </a:lnTo>
                <a:lnTo>
                  <a:pt x="37" y="231"/>
                </a:lnTo>
                <a:lnTo>
                  <a:pt x="23" y="230"/>
                </a:lnTo>
                <a:lnTo>
                  <a:pt x="25" y="184"/>
                </a:lnTo>
                <a:lnTo>
                  <a:pt x="12" y="150"/>
                </a:lnTo>
                <a:lnTo>
                  <a:pt x="0" y="128"/>
                </a:lnTo>
                <a:lnTo>
                  <a:pt x="5" y="108"/>
                </a:lnTo>
                <a:lnTo>
                  <a:pt x="25" y="90"/>
                </a:lnTo>
                <a:lnTo>
                  <a:pt x="20" y="60"/>
                </a:lnTo>
                <a:lnTo>
                  <a:pt x="8" y="33"/>
                </a:lnTo>
                <a:lnTo>
                  <a:pt x="9" y="21"/>
                </a:lnTo>
                <a:lnTo>
                  <a:pt x="25" y="0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88" name="Freeform 34"/>
          <p:cNvSpPr>
            <a:spLocks/>
          </p:cNvSpPr>
          <p:nvPr/>
        </p:nvSpPr>
        <p:spPr bwMode="auto">
          <a:xfrm>
            <a:off x="5878513" y="2087563"/>
            <a:ext cx="517525" cy="317500"/>
          </a:xfrm>
          <a:custGeom>
            <a:avLst/>
            <a:gdLst>
              <a:gd name="T0" fmla="*/ 2147483647 w 386"/>
              <a:gd name="T1" fmla="*/ 2147483647 h 260"/>
              <a:gd name="T2" fmla="*/ 2147483647 w 386"/>
              <a:gd name="T3" fmla="*/ 2147483647 h 260"/>
              <a:gd name="T4" fmla="*/ 2147483647 w 386"/>
              <a:gd name="T5" fmla="*/ 2147483647 h 260"/>
              <a:gd name="T6" fmla="*/ 0 w 386"/>
              <a:gd name="T7" fmla="*/ 2147483647 h 260"/>
              <a:gd name="T8" fmla="*/ 2147483647 w 386"/>
              <a:gd name="T9" fmla="*/ 2147483647 h 260"/>
              <a:gd name="T10" fmla="*/ 2147483647 w 386"/>
              <a:gd name="T11" fmla="*/ 2147483647 h 260"/>
              <a:gd name="T12" fmla="*/ 2147483647 w 386"/>
              <a:gd name="T13" fmla="*/ 2147483647 h 260"/>
              <a:gd name="T14" fmla="*/ 2147483647 w 386"/>
              <a:gd name="T15" fmla="*/ 2147483647 h 260"/>
              <a:gd name="T16" fmla="*/ 2147483647 w 386"/>
              <a:gd name="T17" fmla="*/ 2147483647 h 260"/>
              <a:gd name="T18" fmla="*/ 2147483647 w 386"/>
              <a:gd name="T19" fmla="*/ 2147483647 h 260"/>
              <a:gd name="T20" fmla="*/ 2147483647 w 386"/>
              <a:gd name="T21" fmla="*/ 2147483647 h 260"/>
              <a:gd name="T22" fmla="*/ 2147483647 w 386"/>
              <a:gd name="T23" fmla="*/ 2147483647 h 260"/>
              <a:gd name="T24" fmla="*/ 2147483647 w 386"/>
              <a:gd name="T25" fmla="*/ 2147483647 h 260"/>
              <a:gd name="T26" fmla="*/ 2147483647 w 386"/>
              <a:gd name="T27" fmla="*/ 2147483647 h 260"/>
              <a:gd name="T28" fmla="*/ 2147483647 w 386"/>
              <a:gd name="T29" fmla="*/ 2147483647 h 260"/>
              <a:gd name="T30" fmla="*/ 2147483647 w 386"/>
              <a:gd name="T31" fmla="*/ 2147483647 h 260"/>
              <a:gd name="T32" fmla="*/ 2147483647 w 386"/>
              <a:gd name="T33" fmla="*/ 2147483647 h 260"/>
              <a:gd name="T34" fmla="*/ 2147483647 w 386"/>
              <a:gd name="T35" fmla="*/ 2147483647 h 260"/>
              <a:gd name="T36" fmla="*/ 2147483647 w 386"/>
              <a:gd name="T37" fmla="*/ 2147483647 h 260"/>
              <a:gd name="T38" fmla="*/ 2147483647 w 386"/>
              <a:gd name="T39" fmla="*/ 2147483647 h 260"/>
              <a:gd name="T40" fmla="*/ 2147483647 w 386"/>
              <a:gd name="T41" fmla="*/ 2147483647 h 260"/>
              <a:gd name="T42" fmla="*/ 2147483647 w 386"/>
              <a:gd name="T43" fmla="*/ 2147483647 h 260"/>
              <a:gd name="T44" fmla="*/ 2147483647 w 386"/>
              <a:gd name="T45" fmla="*/ 2147483647 h 260"/>
              <a:gd name="T46" fmla="*/ 2147483647 w 386"/>
              <a:gd name="T47" fmla="*/ 2147483647 h 260"/>
              <a:gd name="T48" fmla="*/ 2147483647 w 386"/>
              <a:gd name="T49" fmla="*/ 2147483647 h 260"/>
              <a:gd name="T50" fmla="*/ 2147483647 w 386"/>
              <a:gd name="T51" fmla="*/ 2147483647 h 260"/>
              <a:gd name="T52" fmla="*/ 2147483647 w 386"/>
              <a:gd name="T53" fmla="*/ 2147483647 h 260"/>
              <a:gd name="T54" fmla="*/ 2147483647 w 386"/>
              <a:gd name="T55" fmla="*/ 2147483647 h 260"/>
              <a:gd name="T56" fmla="*/ 2147483647 w 386"/>
              <a:gd name="T57" fmla="*/ 2147483647 h 260"/>
              <a:gd name="T58" fmla="*/ 2147483647 w 386"/>
              <a:gd name="T59" fmla="*/ 2147483647 h 260"/>
              <a:gd name="T60" fmla="*/ 2147483647 w 386"/>
              <a:gd name="T61" fmla="*/ 2147483647 h 260"/>
              <a:gd name="T62" fmla="*/ 2147483647 w 386"/>
              <a:gd name="T63" fmla="*/ 2147483647 h 260"/>
              <a:gd name="T64" fmla="*/ 2147483647 w 386"/>
              <a:gd name="T65" fmla="*/ 2147483647 h 260"/>
              <a:gd name="T66" fmla="*/ 2147483647 w 386"/>
              <a:gd name="T67" fmla="*/ 2147483647 h 260"/>
              <a:gd name="T68" fmla="*/ 2147483647 w 386"/>
              <a:gd name="T69" fmla="*/ 2147483647 h 260"/>
              <a:gd name="T70" fmla="*/ 2147483647 w 386"/>
              <a:gd name="T71" fmla="*/ 2147483647 h 260"/>
              <a:gd name="T72" fmla="*/ 2147483647 w 386"/>
              <a:gd name="T73" fmla="*/ 2147483647 h 260"/>
              <a:gd name="T74" fmla="*/ 2147483647 w 386"/>
              <a:gd name="T75" fmla="*/ 2147483647 h 260"/>
              <a:gd name="T76" fmla="*/ 2147483647 w 386"/>
              <a:gd name="T77" fmla="*/ 2147483647 h 260"/>
              <a:gd name="T78" fmla="*/ 2147483647 w 386"/>
              <a:gd name="T79" fmla="*/ 2147483647 h 260"/>
              <a:gd name="T80" fmla="*/ 2147483647 w 386"/>
              <a:gd name="T81" fmla="*/ 2147483647 h 260"/>
              <a:gd name="T82" fmla="*/ 2147483647 w 386"/>
              <a:gd name="T83" fmla="*/ 2147483647 h 260"/>
              <a:gd name="T84" fmla="*/ 2147483647 w 386"/>
              <a:gd name="T85" fmla="*/ 2147483647 h 260"/>
              <a:gd name="T86" fmla="*/ 2147483647 w 386"/>
              <a:gd name="T87" fmla="*/ 2147483647 h 260"/>
              <a:gd name="T88" fmla="*/ 2147483647 w 386"/>
              <a:gd name="T89" fmla="*/ 0 h 260"/>
              <a:gd name="T90" fmla="*/ 2147483647 w 386"/>
              <a:gd name="T91" fmla="*/ 2147483647 h 260"/>
              <a:gd name="T92" fmla="*/ 2147483647 w 386"/>
              <a:gd name="T93" fmla="*/ 2147483647 h 260"/>
              <a:gd name="T94" fmla="*/ 2147483647 w 386"/>
              <a:gd name="T95" fmla="*/ 2147483647 h 260"/>
              <a:gd name="T96" fmla="*/ 2147483647 w 386"/>
              <a:gd name="T97" fmla="*/ 2147483647 h 260"/>
              <a:gd name="T98" fmla="*/ 2147483647 w 386"/>
              <a:gd name="T99" fmla="*/ 2147483647 h 260"/>
              <a:gd name="T100" fmla="*/ 2147483647 w 386"/>
              <a:gd name="T101" fmla="*/ 2147483647 h 260"/>
              <a:gd name="T102" fmla="*/ 2147483647 w 386"/>
              <a:gd name="T103" fmla="*/ 2147483647 h 260"/>
              <a:gd name="T104" fmla="*/ 2147483647 w 386"/>
              <a:gd name="T105" fmla="*/ 2147483647 h 260"/>
              <a:gd name="T106" fmla="*/ 2147483647 w 386"/>
              <a:gd name="T107" fmla="*/ 2147483647 h 260"/>
              <a:gd name="T108" fmla="*/ 2147483647 w 386"/>
              <a:gd name="T109" fmla="*/ 2147483647 h 260"/>
              <a:gd name="T110" fmla="*/ 2147483647 w 386"/>
              <a:gd name="T111" fmla="*/ 2147483647 h 260"/>
              <a:gd name="T112" fmla="*/ 2147483647 w 386"/>
              <a:gd name="T113" fmla="*/ 2147483647 h 260"/>
              <a:gd name="T114" fmla="*/ 2147483647 w 386"/>
              <a:gd name="T115" fmla="*/ 2147483647 h 260"/>
              <a:gd name="T116" fmla="*/ 2147483647 w 386"/>
              <a:gd name="T117" fmla="*/ 2147483647 h 260"/>
              <a:gd name="T118" fmla="*/ 2147483647 w 386"/>
              <a:gd name="T119" fmla="*/ 2147483647 h 26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86"/>
              <a:gd name="T181" fmla="*/ 0 h 260"/>
              <a:gd name="T182" fmla="*/ 386 w 386"/>
              <a:gd name="T183" fmla="*/ 260 h 26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86" h="260">
                <a:moveTo>
                  <a:pt x="70" y="27"/>
                </a:moveTo>
                <a:lnTo>
                  <a:pt x="70" y="71"/>
                </a:lnTo>
                <a:lnTo>
                  <a:pt x="9" y="91"/>
                </a:lnTo>
                <a:lnTo>
                  <a:pt x="0" y="133"/>
                </a:lnTo>
                <a:lnTo>
                  <a:pt x="9" y="173"/>
                </a:lnTo>
                <a:lnTo>
                  <a:pt x="25" y="187"/>
                </a:lnTo>
                <a:lnTo>
                  <a:pt x="46" y="180"/>
                </a:lnTo>
                <a:lnTo>
                  <a:pt x="76" y="173"/>
                </a:lnTo>
                <a:lnTo>
                  <a:pt x="98" y="220"/>
                </a:lnTo>
                <a:lnTo>
                  <a:pt x="113" y="214"/>
                </a:lnTo>
                <a:lnTo>
                  <a:pt x="152" y="247"/>
                </a:lnTo>
                <a:lnTo>
                  <a:pt x="166" y="259"/>
                </a:lnTo>
                <a:lnTo>
                  <a:pt x="183" y="252"/>
                </a:lnTo>
                <a:lnTo>
                  <a:pt x="201" y="247"/>
                </a:lnTo>
                <a:lnTo>
                  <a:pt x="216" y="244"/>
                </a:lnTo>
                <a:lnTo>
                  <a:pt x="223" y="239"/>
                </a:lnTo>
                <a:lnTo>
                  <a:pt x="226" y="205"/>
                </a:lnTo>
                <a:lnTo>
                  <a:pt x="217" y="187"/>
                </a:lnTo>
                <a:lnTo>
                  <a:pt x="217" y="173"/>
                </a:lnTo>
                <a:lnTo>
                  <a:pt x="229" y="163"/>
                </a:lnTo>
                <a:lnTo>
                  <a:pt x="250" y="150"/>
                </a:lnTo>
                <a:lnTo>
                  <a:pt x="266" y="146"/>
                </a:lnTo>
                <a:lnTo>
                  <a:pt x="281" y="161"/>
                </a:lnTo>
                <a:lnTo>
                  <a:pt x="296" y="146"/>
                </a:lnTo>
                <a:lnTo>
                  <a:pt x="311" y="133"/>
                </a:lnTo>
                <a:lnTo>
                  <a:pt x="336" y="126"/>
                </a:lnTo>
                <a:lnTo>
                  <a:pt x="350" y="120"/>
                </a:lnTo>
                <a:lnTo>
                  <a:pt x="364" y="122"/>
                </a:lnTo>
                <a:lnTo>
                  <a:pt x="357" y="119"/>
                </a:lnTo>
                <a:lnTo>
                  <a:pt x="357" y="96"/>
                </a:lnTo>
                <a:lnTo>
                  <a:pt x="367" y="78"/>
                </a:lnTo>
                <a:lnTo>
                  <a:pt x="379" y="68"/>
                </a:lnTo>
                <a:lnTo>
                  <a:pt x="385" y="64"/>
                </a:lnTo>
                <a:lnTo>
                  <a:pt x="382" y="54"/>
                </a:lnTo>
                <a:lnTo>
                  <a:pt x="370" y="48"/>
                </a:lnTo>
                <a:lnTo>
                  <a:pt x="354" y="40"/>
                </a:lnTo>
                <a:lnTo>
                  <a:pt x="338" y="37"/>
                </a:lnTo>
                <a:lnTo>
                  <a:pt x="320" y="37"/>
                </a:lnTo>
                <a:lnTo>
                  <a:pt x="311" y="37"/>
                </a:lnTo>
                <a:lnTo>
                  <a:pt x="308" y="30"/>
                </a:lnTo>
                <a:lnTo>
                  <a:pt x="308" y="19"/>
                </a:lnTo>
                <a:lnTo>
                  <a:pt x="317" y="17"/>
                </a:lnTo>
                <a:lnTo>
                  <a:pt x="326" y="17"/>
                </a:lnTo>
                <a:lnTo>
                  <a:pt x="326" y="6"/>
                </a:lnTo>
                <a:lnTo>
                  <a:pt x="315" y="0"/>
                </a:lnTo>
                <a:lnTo>
                  <a:pt x="290" y="3"/>
                </a:lnTo>
                <a:lnTo>
                  <a:pt x="262" y="10"/>
                </a:lnTo>
                <a:lnTo>
                  <a:pt x="247" y="10"/>
                </a:lnTo>
                <a:lnTo>
                  <a:pt x="226" y="10"/>
                </a:lnTo>
                <a:lnTo>
                  <a:pt x="217" y="3"/>
                </a:lnTo>
                <a:lnTo>
                  <a:pt x="207" y="6"/>
                </a:lnTo>
                <a:lnTo>
                  <a:pt x="195" y="17"/>
                </a:lnTo>
                <a:lnTo>
                  <a:pt x="180" y="19"/>
                </a:lnTo>
                <a:lnTo>
                  <a:pt x="159" y="17"/>
                </a:lnTo>
                <a:lnTo>
                  <a:pt x="149" y="23"/>
                </a:lnTo>
                <a:lnTo>
                  <a:pt x="134" y="37"/>
                </a:lnTo>
                <a:lnTo>
                  <a:pt x="128" y="37"/>
                </a:lnTo>
                <a:lnTo>
                  <a:pt x="107" y="30"/>
                </a:lnTo>
                <a:lnTo>
                  <a:pt x="89" y="30"/>
                </a:lnTo>
                <a:lnTo>
                  <a:pt x="70" y="27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5" name="Rectangle 42"/>
          <p:cNvSpPr>
            <a:spLocks noChangeArrowheads="1"/>
          </p:cNvSpPr>
          <p:nvPr/>
        </p:nvSpPr>
        <p:spPr bwMode="auto">
          <a:xfrm>
            <a:off x="6851650" y="3074988"/>
            <a:ext cx="658813" cy="138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Zaragoza</a:t>
            </a:r>
          </a:p>
        </p:txBody>
      </p:sp>
      <p:sp>
        <p:nvSpPr>
          <p:cNvPr id="26" name="Rectangle 54"/>
          <p:cNvSpPr>
            <a:spLocks noChangeArrowheads="1"/>
          </p:cNvSpPr>
          <p:nvPr/>
        </p:nvSpPr>
        <p:spPr bwMode="auto">
          <a:xfrm>
            <a:off x="5132388" y="4737100"/>
            <a:ext cx="657225" cy="139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Sevilla</a:t>
            </a:r>
          </a:p>
        </p:txBody>
      </p:sp>
      <p:sp>
        <p:nvSpPr>
          <p:cNvPr id="27" name="Rectangle 66"/>
          <p:cNvSpPr>
            <a:spLocks noChangeArrowheads="1"/>
          </p:cNvSpPr>
          <p:nvPr/>
        </p:nvSpPr>
        <p:spPr bwMode="auto">
          <a:xfrm>
            <a:off x="5653088" y="5162550"/>
            <a:ext cx="657225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Málaga</a:t>
            </a:r>
          </a:p>
        </p:txBody>
      </p:sp>
      <p:sp>
        <p:nvSpPr>
          <p:cNvPr id="28" name="Rectangle 72"/>
          <p:cNvSpPr>
            <a:spLocks noChangeArrowheads="1"/>
          </p:cNvSpPr>
          <p:nvPr/>
        </p:nvSpPr>
        <p:spPr bwMode="auto">
          <a:xfrm>
            <a:off x="6097588" y="4781550"/>
            <a:ext cx="655637" cy="139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0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Granada</a:t>
            </a:r>
          </a:p>
        </p:txBody>
      </p:sp>
      <p:sp>
        <p:nvSpPr>
          <p:cNvPr id="20493" name="Freeform 21"/>
          <p:cNvSpPr>
            <a:spLocks/>
          </p:cNvSpPr>
          <p:nvPr/>
        </p:nvSpPr>
        <p:spPr bwMode="auto">
          <a:xfrm>
            <a:off x="6919913" y="3262313"/>
            <a:ext cx="630237" cy="1249362"/>
          </a:xfrm>
          <a:custGeom>
            <a:avLst/>
            <a:gdLst>
              <a:gd name="T0" fmla="*/ 2147483647 w 470"/>
              <a:gd name="T1" fmla="*/ 2147483647 h 1020"/>
              <a:gd name="T2" fmla="*/ 2147483647 w 470"/>
              <a:gd name="T3" fmla="*/ 2147483647 h 1020"/>
              <a:gd name="T4" fmla="*/ 2147483647 w 470"/>
              <a:gd name="T5" fmla="*/ 2147483647 h 1020"/>
              <a:gd name="T6" fmla="*/ 2147483647 w 470"/>
              <a:gd name="T7" fmla="*/ 2147483647 h 1020"/>
              <a:gd name="T8" fmla="*/ 2147483647 w 470"/>
              <a:gd name="T9" fmla="*/ 2147483647 h 1020"/>
              <a:gd name="T10" fmla="*/ 2147483647 w 470"/>
              <a:gd name="T11" fmla="*/ 2147483647 h 1020"/>
              <a:gd name="T12" fmla="*/ 2147483647 w 470"/>
              <a:gd name="T13" fmla="*/ 2147483647 h 1020"/>
              <a:gd name="T14" fmla="*/ 2147483647 w 470"/>
              <a:gd name="T15" fmla="*/ 2147483647 h 1020"/>
              <a:gd name="T16" fmla="*/ 2147483647 w 470"/>
              <a:gd name="T17" fmla="*/ 2147483647 h 1020"/>
              <a:gd name="T18" fmla="*/ 2147483647 w 470"/>
              <a:gd name="T19" fmla="*/ 2147483647 h 1020"/>
              <a:gd name="T20" fmla="*/ 2147483647 w 470"/>
              <a:gd name="T21" fmla="*/ 2147483647 h 1020"/>
              <a:gd name="T22" fmla="*/ 2147483647 w 470"/>
              <a:gd name="T23" fmla="*/ 2147483647 h 1020"/>
              <a:gd name="T24" fmla="*/ 2147483647 w 470"/>
              <a:gd name="T25" fmla="*/ 2147483647 h 1020"/>
              <a:gd name="T26" fmla="*/ 2147483647 w 470"/>
              <a:gd name="T27" fmla="*/ 2147483647 h 1020"/>
              <a:gd name="T28" fmla="*/ 2147483647 w 470"/>
              <a:gd name="T29" fmla="*/ 2147483647 h 1020"/>
              <a:gd name="T30" fmla="*/ 2147483647 w 470"/>
              <a:gd name="T31" fmla="*/ 2147483647 h 1020"/>
              <a:gd name="T32" fmla="*/ 2147483647 w 470"/>
              <a:gd name="T33" fmla="*/ 2147483647 h 1020"/>
              <a:gd name="T34" fmla="*/ 2147483647 w 470"/>
              <a:gd name="T35" fmla="*/ 2147483647 h 1020"/>
              <a:gd name="T36" fmla="*/ 2147483647 w 470"/>
              <a:gd name="T37" fmla="*/ 2147483647 h 1020"/>
              <a:gd name="T38" fmla="*/ 2147483647 w 470"/>
              <a:gd name="T39" fmla="*/ 2147483647 h 1020"/>
              <a:gd name="T40" fmla="*/ 2147483647 w 470"/>
              <a:gd name="T41" fmla="*/ 2147483647 h 1020"/>
              <a:gd name="T42" fmla="*/ 2147483647 w 470"/>
              <a:gd name="T43" fmla="*/ 2147483647 h 1020"/>
              <a:gd name="T44" fmla="*/ 2147483647 w 470"/>
              <a:gd name="T45" fmla="*/ 2147483647 h 1020"/>
              <a:gd name="T46" fmla="*/ 2147483647 w 470"/>
              <a:gd name="T47" fmla="*/ 2147483647 h 1020"/>
              <a:gd name="T48" fmla="*/ 2147483647 w 470"/>
              <a:gd name="T49" fmla="*/ 2147483647 h 1020"/>
              <a:gd name="T50" fmla="*/ 2147483647 w 470"/>
              <a:gd name="T51" fmla="*/ 0 h 1020"/>
              <a:gd name="T52" fmla="*/ 2147483647 w 470"/>
              <a:gd name="T53" fmla="*/ 2147483647 h 1020"/>
              <a:gd name="T54" fmla="*/ 2147483647 w 470"/>
              <a:gd name="T55" fmla="*/ 2147483647 h 1020"/>
              <a:gd name="T56" fmla="*/ 2147483647 w 470"/>
              <a:gd name="T57" fmla="*/ 2147483647 h 1020"/>
              <a:gd name="T58" fmla="*/ 2147483647 w 470"/>
              <a:gd name="T59" fmla="*/ 2147483647 h 1020"/>
              <a:gd name="T60" fmla="*/ 2147483647 w 470"/>
              <a:gd name="T61" fmla="*/ 2147483647 h 1020"/>
              <a:gd name="T62" fmla="*/ 2147483647 w 470"/>
              <a:gd name="T63" fmla="*/ 2147483647 h 1020"/>
              <a:gd name="T64" fmla="*/ 2147483647 w 470"/>
              <a:gd name="T65" fmla="*/ 2147483647 h 1020"/>
              <a:gd name="T66" fmla="*/ 2147483647 w 470"/>
              <a:gd name="T67" fmla="*/ 2147483647 h 1020"/>
              <a:gd name="T68" fmla="*/ 2147483647 w 470"/>
              <a:gd name="T69" fmla="*/ 2147483647 h 1020"/>
              <a:gd name="T70" fmla="*/ 2147483647 w 470"/>
              <a:gd name="T71" fmla="*/ 2147483647 h 1020"/>
              <a:gd name="T72" fmla="*/ 2147483647 w 470"/>
              <a:gd name="T73" fmla="*/ 2147483647 h 1020"/>
              <a:gd name="T74" fmla="*/ 2147483647 w 470"/>
              <a:gd name="T75" fmla="*/ 2147483647 h 1020"/>
              <a:gd name="T76" fmla="*/ 2147483647 w 470"/>
              <a:gd name="T77" fmla="*/ 2147483647 h 1020"/>
              <a:gd name="T78" fmla="*/ 2147483647 w 470"/>
              <a:gd name="T79" fmla="*/ 2147483647 h 1020"/>
              <a:gd name="T80" fmla="*/ 2147483647 w 470"/>
              <a:gd name="T81" fmla="*/ 2147483647 h 1020"/>
              <a:gd name="T82" fmla="*/ 0 w 470"/>
              <a:gd name="T83" fmla="*/ 2147483647 h 1020"/>
              <a:gd name="T84" fmla="*/ 2147483647 w 470"/>
              <a:gd name="T85" fmla="*/ 2147483647 h 1020"/>
              <a:gd name="T86" fmla="*/ 2147483647 w 470"/>
              <a:gd name="T87" fmla="*/ 2147483647 h 1020"/>
              <a:gd name="T88" fmla="*/ 2147483647 w 470"/>
              <a:gd name="T89" fmla="*/ 2147483647 h 1020"/>
              <a:gd name="T90" fmla="*/ 2147483647 w 470"/>
              <a:gd name="T91" fmla="*/ 2147483647 h 1020"/>
              <a:gd name="T92" fmla="*/ 2147483647 w 470"/>
              <a:gd name="T93" fmla="*/ 2147483647 h 1020"/>
              <a:gd name="T94" fmla="*/ 2147483647 w 470"/>
              <a:gd name="T95" fmla="*/ 2147483647 h 1020"/>
              <a:gd name="T96" fmla="*/ 2147483647 w 470"/>
              <a:gd name="T97" fmla="*/ 2147483647 h 1020"/>
              <a:gd name="T98" fmla="*/ 2147483647 w 470"/>
              <a:gd name="T99" fmla="*/ 2147483647 h 1020"/>
              <a:gd name="T100" fmla="*/ 2147483647 w 470"/>
              <a:gd name="T101" fmla="*/ 2147483647 h 1020"/>
              <a:gd name="T102" fmla="*/ 2147483647 w 470"/>
              <a:gd name="T103" fmla="*/ 2147483647 h 1020"/>
              <a:gd name="T104" fmla="*/ 2147483647 w 470"/>
              <a:gd name="T105" fmla="*/ 2147483647 h 1020"/>
              <a:gd name="T106" fmla="*/ 2147483647 w 470"/>
              <a:gd name="T107" fmla="*/ 2147483647 h 1020"/>
              <a:gd name="T108" fmla="*/ 2147483647 w 470"/>
              <a:gd name="T109" fmla="*/ 2147483647 h 102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70"/>
              <a:gd name="T166" fmla="*/ 0 h 1020"/>
              <a:gd name="T167" fmla="*/ 470 w 470"/>
              <a:gd name="T168" fmla="*/ 1020 h 102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70" h="1020">
                <a:moveTo>
                  <a:pt x="199" y="1019"/>
                </a:moveTo>
                <a:lnTo>
                  <a:pt x="211" y="1004"/>
                </a:lnTo>
                <a:lnTo>
                  <a:pt x="214" y="974"/>
                </a:lnTo>
                <a:lnTo>
                  <a:pt x="245" y="924"/>
                </a:lnTo>
                <a:lnTo>
                  <a:pt x="248" y="886"/>
                </a:lnTo>
                <a:lnTo>
                  <a:pt x="251" y="868"/>
                </a:lnTo>
                <a:lnTo>
                  <a:pt x="260" y="848"/>
                </a:lnTo>
                <a:lnTo>
                  <a:pt x="309" y="793"/>
                </a:lnTo>
                <a:lnTo>
                  <a:pt x="330" y="779"/>
                </a:lnTo>
                <a:lnTo>
                  <a:pt x="370" y="767"/>
                </a:lnTo>
                <a:lnTo>
                  <a:pt x="388" y="749"/>
                </a:lnTo>
                <a:lnTo>
                  <a:pt x="403" y="715"/>
                </a:lnTo>
                <a:lnTo>
                  <a:pt x="419" y="712"/>
                </a:lnTo>
                <a:lnTo>
                  <a:pt x="427" y="705"/>
                </a:lnTo>
                <a:lnTo>
                  <a:pt x="440" y="702"/>
                </a:lnTo>
                <a:lnTo>
                  <a:pt x="437" y="695"/>
                </a:lnTo>
                <a:lnTo>
                  <a:pt x="434" y="681"/>
                </a:lnTo>
                <a:lnTo>
                  <a:pt x="412" y="665"/>
                </a:lnTo>
                <a:lnTo>
                  <a:pt x="393" y="654"/>
                </a:lnTo>
                <a:lnTo>
                  <a:pt x="376" y="651"/>
                </a:lnTo>
                <a:lnTo>
                  <a:pt x="366" y="647"/>
                </a:lnTo>
                <a:lnTo>
                  <a:pt x="366" y="636"/>
                </a:lnTo>
                <a:lnTo>
                  <a:pt x="348" y="607"/>
                </a:lnTo>
                <a:lnTo>
                  <a:pt x="312" y="556"/>
                </a:lnTo>
                <a:lnTo>
                  <a:pt x="309" y="524"/>
                </a:lnTo>
                <a:lnTo>
                  <a:pt x="302" y="511"/>
                </a:lnTo>
                <a:lnTo>
                  <a:pt x="293" y="504"/>
                </a:lnTo>
                <a:lnTo>
                  <a:pt x="302" y="456"/>
                </a:lnTo>
                <a:lnTo>
                  <a:pt x="306" y="426"/>
                </a:lnTo>
                <a:lnTo>
                  <a:pt x="312" y="406"/>
                </a:lnTo>
                <a:lnTo>
                  <a:pt x="315" y="374"/>
                </a:lnTo>
                <a:lnTo>
                  <a:pt x="324" y="365"/>
                </a:lnTo>
                <a:lnTo>
                  <a:pt x="324" y="347"/>
                </a:lnTo>
                <a:lnTo>
                  <a:pt x="345" y="310"/>
                </a:lnTo>
                <a:lnTo>
                  <a:pt x="358" y="279"/>
                </a:lnTo>
                <a:lnTo>
                  <a:pt x="396" y="208"/>
                </a:lnTo>
                <a:lnTo>
                  <a:pt x="406" y="191"/>
                </a:lnTo>
                <a:lnTo>
                  <a:pt x="422" y="156"/>
                </a:lnTo>
                <a:lnTo>
                  <a:pt x="464" y="106"/>
                </a:lnTo>
                <a:lnTo>
                  <a:pt x="469" y="85"/>
                </a:lnTo>
                <a:lnTo>
                  <a:pt x="457" y="70"/>
                </a:lnTo>
                <a:lnTo>
                  <a:pt x="455" y="51"/>
                </a:lnTo>
                <a:lnTo>
                  <a:pt x="440" y="47"/>
                </a:lnTo>
                <a:lnTo>
                  <a:pt x="426" y="65"/>
                </a:lnTo>
                <a:lnTo>
                  <a:pt x="419" y="53"/>
                </a:lnTo>
                <a:lnTo>
                  <a:pt x="416" y="20"/>
                </a:lnTo>
                <a:lnTo>
                  <a:pt x="402" y="22"/>
                </a:lnTo>
                <a:lnTo>
                  <a:pt x="389" y="3"/>
                </a:lnTo>
                <a:lnTo>
                  <a:pt x="373" y="4"/>
                </a:lnTo>
                <a:lnTo>
                  <a:pt x="360" y="20"/>
                </a:lnTo>
                <a:lnTo>
                  <a:pt x="342" y="3"/>
                </a:lnTo>
                <a:lnTo>
                  <a:pt x="318" y="0"/>
                </a:lnTo>
                <a:lnTo>
                  <a:pt x="295" y="16"/>
                </a:lnTo>
                <a:lnTo>
                  <a:pt x="279" y="39"/>
                </a:lnTo>
                <a:lnTo>
                  <a:pt x="263" y="52"/>
                </a:lnTo>
                <a:lnTo>
                  <a:pt x="298" y="115"/>
                </a:lnTo>
                <a:lnTo>
                  <a:pt x="298" y="138"/>
                </a:lnTo>
                <a:lnTo>
                  <a:pt x="280" y="149"/>
                </a:lnTo>
                <a:lnTo>
                  <a:pt x="258" y="179"/>
                </a:lnTo>
                <a:lnTo>
                  <a:pt x="248" y="201"/>
                </a:lnTo>
                <a:lnTo>
                  <a:pt x="236" y="191"/>
                </a:lnTo>
                <a:lnTo>
                  <a:pt x="221" y="185"/>
                </a:lnTo>
                <a:lnTo>
                  <a:pt x="213" y="189"/>
                </a:lnTo>
                <a:lnTo>
                  <a:pt x="213" y="227"/>
                </a:lnTo>
                <a:lnTo>
                  <a:pt x="211" y="252"/>
                </a:lnTo>
                <a:lnTo>
                  <a:pt x="191" y="259"/>
                </a:lnTo>
                <a:lnTo>
                  <a:pt x="175" y="268"/>
                </a:lnTo>
                <a:lnTo>
                  <a:pt x="166" y="290"/>
                </a:lnTo>
                <a:lnTo>
                  <a:pt x="162" y="313"/>
                </a:lnTo>
                <a:lnTo>
                  <a:pt x="133" y="313"/>
                </a:lnTo>
                <a:lnTo>
                  <a:pt x="125" y="305"/>
                </a:lnTo>
                <a:lnTo>
                  <a:pt x="125" y="284"/>
                </a:lnTo>
                <a:lnTo>
                  <a:pt x="115" y="272"/>
                </a:lnTo>
                <a:lnTo>
                  <a:pt x="104" y="283"/>
                </a:lnTo>
                <a:lnTo>
                  <a:pt x="75" y="303"/>
                </a:lnTo>
                <a:lnTo>
                  <a:pt x="80" y="331"/>
                </a:lnTo>
                <a:lnTo>
                  <a:pt x="78" y="344"/>
                </a:lnTo>
                <a:lnTo>
                  <a:pt x="58" y="371"/>
                </a:lnTo>
                <a:lnTo>
                  <a:pt x="48" y="371"/>
                </a:lnTo>
                <a:lnTo>
                  <a:pt x="49" y="382"/>
                </a:lnTo>
                <a:lnTo>
                  <a:pt x="52" y="396"/>
                </a:lnTo>
                <a:lnTo>
                  <a:pt x="35" y="400"/>
                </a:lnTo>
                <a:lnTo>
                  <a:pt x="13" y="406"/>
                </a:lnTo>
                <a:lnTo>
                  <a:pt x="0" y="478"/>
                </a:lnTo>
                <a:lnTo>
                  <a:pt x="13" y="485"/>
                </a:lnTo>
                <a:lnTo>
                  <a:pt x="31" y="494"/>
                </a:lnTo>
                <a:lnTo>
                  <a:pt x="58" y="504"/>
                </a:lnTo>
                <a:lnTo>
                  <a:pt x="89" y="524"/>
                </a:lnTo>
                <a:lnTo>
                  <a:pt x="89" y="534"/>
                </a:lnTo>
                <a:lnTo>
                  <a:pt x="80" y="573"/>
                </a:lnTo>
                <a:lnTo>
                  <a:pt x="80" y="617"/>
                </a:lnTo>
                <a:lnTo>
                  <a:pt x="85" y="633"/>
                </a:lnTo>
                <a:lnTo>
                  <a:pt x="106" y="641"/>
                </a:lnTo>
                <a:lnTo>
                  <a:pt x="142" y="658"/>
                </a:lnTo>
                <a:lnTo>
                  <a:pt x="156" y="668"/>
                </a:lnTo>
                <a:lnTo>
                  <a:pt x="159" y="691"/>
                </a:lnTo>
                <a:lnTo>
                  <a:pt x="146" y="705"/>
                </a:lnTo>
                <a:lnTo>
                  <a:pt x="132" y="739"/>
                </a:lnTo>
                <a:lnTo>
                  <a:pt x="132" y="759"/>
                </a:lnTo>
                <a:lnTo>
                  <a:pt x="138" y="804"/>
                </a:lnTo>
                <a:lnTo>
                  <a:pt x="135" y="821"/>
                </a:lnTo>
                <a:lnTo>
                  <a:pt x="132" y="851"/>
                </a:lnTo>
                <a:lnTo>
                  <a:pt x="146" y="872"/>
                </a:lnTo>
                <a:lnTo>
                  <a:pt x="141" y="902"/>
                </a:lnTo>
                <a:lnTo>
                  <a:pt x="135" y="927"/>
                </a:lnTo>
                <a:lnTo>
                  <a:pt x="135" y="947"/>
                </a:lnTo>
                <a:lnTo>
                  <a:pt x="138" y="950"/>
                </a:lnTo>
                <a:lnTo>
                  <a:pt x="150" y="958"/>
                </a:lnTo>
                <a:lnTo>
                  <a:pt x="171" y="978"/>
                </a:lnTo>
                <a:lnTo>
                  <a:pt x="181" y="995"/>
                </a:lnTo>
                <a:lnTo>
                  <a:pt x="199" y="1019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20494" name="Picture 240" descr="LOGO ESIC UNA LÍNEA NEGRO"/>
          <p:cNvPicPr>
            <a:picLocks noChangeAspect="1" noChangeArrowheads="1"/>
          </p:cNvPicPr>
          <p:nvPr/>
        </p:nvPicPr>
        <p:blipFill>
          <a:blip r:embed="rId4"/>
          <a:srcRect l="71902" t="37947" r="17618" b="34525"/>
          <a:stretch>
            <a:fillRect/>
          </a:stretch>
        </p:blipFill>
        <p:spPr bwMode="auto">
          <a:xfrm>
            <a:off x="7204075" y="3708400"/>
            <a:ext cx="185738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5" name="Freeform 17"/>
          <p:cNvSpPr>
            <a:spLocks/>
          </p:cNvSpPr>
          <p:nvPr/>
        </p:nvSpPr>
        <p:spPr bwMode="auto">
          <a:xfrm>
            <a:off x="4941888" y="3395663"/>
            <a:ext cx="955675" cy="1073150"/>
          </a:xfrm>
          <a:custGeom>
            <a:avLst/>
            <a:gdLst>
              <a:gd name="T0" fmla="*/ 2147483647 w 710"/>
              <a:gd name="T1" fmla="*/ 2147483647 h 876"/>
              <a:gd name="T2" fmla="*/ 2147483647 w 710"/>
              <a:gd name="T3" fmla="*/ 2147483647 h 876"/>
              <a:gd name="T4" fmla="*/ 2147483647 w 710"/>
              <a:gd name="T5" fmla="*/ 2147483647 h 876"/>
              <a:gd name="T6" fmla="*/ 2147483647 w 710"/>
              <a:gd name="T7" fmla="*/ 0 h 876"/>
              <a:gd name="T8" fmla="*/ 2147483647 w 710"/>
              <a:gd name="T9" fmla="*/ 2147483647 h 876"/>
              <a:gd name="T10" fmla="*/ 2147483647 w 710"/>
              <a:gd name="T11" fmla="*/ 2147483647 h 876"/>
              <a:gd name="T12" fmla="*/ 2147483647 w 710"/>
              <a:gd name="T13" fmla="*/ 2147483647 h 876"/>
              <a:gd name="T14" fmla="*/ 2147483647 w 710"/>
              <a:gd name="T15" fmla="*/ 2147483647 h 876"/>
              <a:gd name="T16" fmla="*/ 2147483647 w 710"/>
              <a:gd name="T17" fmla="*/ 2147483647 h 876"/>
              <a:gd name="T18" fmla="*/ 2147483647 w 710"/>
              <a:gd name="T19" fmla="*/ 2147483647 h 876"/>
              <a:gd name="T20" fmla="*/ 2147483647 w 710"/>
              <a:gd name="T21" fmla="*/ 2147483647 h 876"/>
              <a:gd name="T22" fmla="*/ 2147483647 w 710"/>
              <a:gd name="T23" fmla="*/ 2147483647 h 876"/>
              <a:gd name="T24" fmla="*/ 2147483647 w 710"/>
              <a:gd name="T25" fmla="*/ 2147483647 h 876"/>
              <a:gd name="T26" fmla="*/ 2147483647 w 710"/>
              <a:gd name="T27" fmla="*/ 2147483647 h 876"/>
              <a:gd name="T28" fmla="*/ 2147483647 w 710"/>
              <a:gd name="T29" fmla="*/ 2147483647 h 876"/>
              <a:gd name="T30" fmla="*/ 2147483647 w 710"/>
              <a:gd name="T31" fmla="*/ 2147483647 h 876"/>
              <a:gd name="T32" fmla="*/ 2147483647 w 710"/>
              <a:gd name="T33" fmla="*/ 2147483647 h 876"/>
              <a:gd name="T34" fmla="*/ 2147483647 w 710"/>
              <a:gd name="T35" fmla="*/ 2147483647 h 876"/>
              <a:gd name="T36" fmla="*/ 2147483647 w 710"/>
              <a:gd name="T37" fmla="*/ 2147483647 h 876"/>
              <a:gd name="T38" fmla="*/ 2147483647 w 710"/>
              <a:gd name="T39" fmla="*/ 2147483647 h 876"/>
              <a:gd name="T40" fmla="*/ 2147483647 w 710"/>
              <a:gd name="T41" fmla="*/ 2147483647 h 876"/>
              <a:gd name="T42" fmla="*/ 2147483647 w 710"/>
              <a:gd name="T43" fmla="*/ 2147483647 h 876"/>
              <a:gd name="T44" fmla="*/ 2147483647 w 710"/>
              <a:gd name="T45" fmla="*/ 2147483647 h 876"/>
              <a:gd name="T46" fmla="*/ 2147483647 w 710"/>
              <a:gd name="T47" fmla="*/ 2147483647 h 876"/>
              <a:gd name="T48" fmla="*/ 2147483647 w 710"/>
              <a:gd name="T49" fmla="*/ 2147483647 h 876"/>
              <a:gd name="T50" fmla="*/ 2147483647 w 710"/>
              <a:gd name="T51" fmla="*/ 2147483647 h 876"/>
              <a:gd name="T52" fmla="*/ 2147483647 w 710"/>
              <a:gd name="T53" fmla="*/ 2147483647 h 876"/>
              <a:gd name="T54" fmla="*/ 2147483647 w 710"/>
              <a:gd name="T55" fmla="*/ 2147483647 h 876"/>
              <a:gd name="T56" fmla="*/ 2147483647 w 710"/>
              <a:gd name="T57" fmla="*/ 2147483647 h 876"/>
              <a:gd name="T58" fmla="*/ 2147483647 w 710"/>
              <a:gd name="T59" fmla="*/ 2147483647 h 876"/>
              <a:gd name="T60" fmla="*/ 2147483647 w 710"/>
              <a:gd name="T61" fmla="*/ 2147483647 h 876"/>
              <a:gd name="T62" fmla="*/ 2147483647 w 710"/>
              <a:gd name="T63" fmla="*/ 2147483647 h 876"/>
              <a:gd name="T64" fmla="*/ 2147483647 w 710"/>
              <a:gd name="T65" fmla="*/ 2147483647 h 876"/>
              <a:gd name="T66" fmla="*/ 2147483647 w 710"/>
              <a:gd name="T67" fmla="*/ 2147483647 h 876"/>
              <a:gd name="T68" fmla="*/ 2147483647 w 710"/>
              <a:gd name="T69" fmla="*/ 2147483647 h 876"/>
              <a:gd name="T70" fmla="*/ 2147483647 w 710"/>
              <a:gd name="T71" fmla="*/ 2147483647 h 876"/>
              <a:gd name="T72" fmla="*/ 2147483647 w 710"/>
              <a:gd name="T73" fmla="*/ 2147483647 h 876"/>
              <a:gd name="T74" fmla="*/ 2147483647 w 710"/>
              <a:gd name="T75" fmla="*/ 2147483647 h 876"/>
              <a:gd name="T76" fmla="*/ 2147483647 w 710"/>
              <a:gd name="T77" fmla="*/ 2147483647 h 876"/>
              <a:gd name="T78" fmla="*/ 2147483647 w 710"/>
              <a:gd name="T79" fmla="*/ 2147483647 h 876"/>
              <a:gd name="T80" fmla="*/ 2147483647 w 710"/>
              <a:gd name="T81" fmla="*/ 2147483647 h 876"/>
              <a:gd name="T82" fmla="*/ 0 w 710"/>
              <a:gd name="T83" fmla="*/ 2147483647 h 876"/>
              <a:gd name="T84" fmla="*/ 2147483647 w 710"/>
              <a:gd name="T85" fmla="*/ 2147483647 h 876"/>
              <a:gd name="T86" fmla="*/ 2147483647 w 710"/>
              <a:gd name="T87" fmla="*/ 2147483647 h 876"/>
              <a:gd name="T88" fmla="*/ 2147483647 w 710"/>
              <a:gd name="T89" fmla="*/ 2147483647 h 87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10"/>
              <a:gd name="T136" fmla="*/ 0 h 876"/>
              <a:gd name="T137" fmla="*/ 710 w 710"/>
              <a:gd name="T138" fmla="*/ 876 h 87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10" h="876">
                <a:moveTo>
                  <a:pt x="176" y="82"/>
                </a:moveTo>
                <a:lnTo>
                  <a:pt x="219" y="58"/>
                </a:lnTo>
                <a:lnTo>
                  <a:pt x="243" y="77"/>
                </a:lnTo>
                <a:lnTo>
                  <a:pt x="249" y="71"/>
                </a:lnTo>
                <a:lnTo>
                  <a:pt x="267" y="37"/>
                </a:lnTo>
                <a:lnTo>
                  <a:pt x="301" y="28"/>
                </a:lnTo>
                <a:lnTo>
                  <a:pt x="334" y="0"/>
                </a:lnTo>
                <a:lnTo>
                  <a:pt x="356" y="0"/>
                </a:lnTo>
                <a:lnTo>
                  <a:pt x="401" y="58"/>
                </a:lnTo>
                <a:lnTo>
                  <a:pt x="431" y="51"/>
                </a:lnTo>
                <a:lnTo>
                  <a:pt x="450" y="65"/>
                </a:lnTo>
                <a:lnTo>
                  <a:pt x="474" y="58"/>
                </a:lnTo>
                <a:lnTo>
                  <a:pt x="502" y="88"/>
                </a:lnTo>
                <a:lnTo>
                  <a:pt x="535" y="68"/>
                </a:lnTo>
                <a:lnTo>
                  <a:pt x="548" y="77"/>
                </a:lnTo>
                <a:lnTo>
                  <a:pt x="551" y="122"/>
                </a:lnTo>
                <a:lnTo>
                  <a:pt x="560" y="140"/>
                </a:lnTo>
                <a:lnTo>
                  <a:pt x="535" y="167"/>
                </a:lnTo>
                <a:lnTo>
                  <a:pt x="538" y="187"/>
                </a:lnTo>
                <a:lnTo>
                  <a:pt x="597" y="248"/>
                </a:lnTo>
                <a:lnTo>
                  <a:pt x="605" y="259"/>
                </a:lnTo>
                <a:lnTo>
                  <a:pt x="584" y="282"/>
                </a:lnTo>
                <a:lnTo>
                  <a:pt x="597" y="306"/>
                </a:lnTo>
                <a:lnTo>
                  <a:pt x="617" y="330"/>
                </a:lnTo>
                <a:lnTo>
                  <a:pt x="630" y="378"/>
                </a:lnTo>
                <a:lnTo>
                  <a:pt x="651" y="378"/>
                </a:lnTo>
                <a:lnTo>
                  <a:pt x="696" y="368"/>
                </a:lnTo>
                <a:lnTo>
                  <a:pt x="709" y="381"/>
                </a:lnTo>
                <a:lnTo>
                  <a:pt x="706" y="418"/>
                </a:lnTo>
                <a:lnTo>
                  <a:pt x="699" y="432"/>
                </a:lnTo>
                <a:lnTo>
                  <a:pt x="668" y="442"/>
                </a:lnTo>
                <a:lnTo>
                  <a:pt x="632" y="470"/>
                </a:lnTo>
                <a:lnTo>
                  <a:pt x="632" y="500"/>
                </a:lnTo>
                <a:lnTo>
                  <a:pt x="642" y="527"/>
                </a:lnTo>
                <a:lnTo>
                  <a:pt x="617" y="561"/>
                </a:lnTo>
                <a:lnTo>
                  <a:pt x="617" y="578"/>
                </a:lnTo>
                <a:lnTo>
                  <a:pt x="602" y="598"/>
                </a:lnTo>
                <a:lnTo>
                  <a:pt x="575" y="595"/>
                </a:lnTo>
                <a:lnTo>
                  <a:pt x="563" y="609"/>
                </a:lnTo>
                <a:lnTo>
                  <a:pt x="563" y="630"/>
                </a:lnTo>
                <a:lnTo>
                  <a:pt x="514" y="650"/>
                </a:lnTo>
                <a:lnTo>
                  <a:pt x="481" y="690"/>
                </a:lnTo>
                <a:lnTo>
                  <a:pt x="477" y="714"/>
                </a:lnTo>
                <a:lnTo>
                  <a:pt x="490" y="766"/>
                </a:lnTo>
                <a:lnTo>
                  <a:pt x="462" y="797"/>
                </a:lnTo>
                <a:lnTo>
                  <a:pt x="431" y="769"/>
                </a:lnTo>
                <a:lnTo>
                  <a:pt x="420" y="769"/>
                </a:lnTo>
                <a:lnTo>
                  <a:pt x="383" y="813"/>
                </a:lnTo>
                <a:lnTo>
                  <a:pt x="390" y="844"/>
                </a:lnTo>
                <a:lnTo>
                  <a:pt x="380" y="860"/>
                </a:lnTo>
                <a:lnTo>
                  <a:pt x="359" y="851"/>
                </a:lnTo>
                <a:lnTo>
                  <a:pt x="344" y="868"/>
                </a:lnTo>
                <a:lnTo>
                  <a:pt x="334" y="875"/>
                </a:lnTo>
                <a:lnTo>
                  <a:pt x="273" y="840"/>
                </a:lnTo>
                <a:lnTo>
                  <a:pt x="186" y="806"/>
                </a:lnTo>
                <a:lnTo>
                  <a:pt x="160" y="763"/>
                </a:lnTo>
                <a:lnTo>
                  <a:pt x="124" y="783"/>
                </a:lnTo>
                <a:lnTo>
                  <a:pt x="109" y="763"/>
                </a:lnTo>
                <a:lnTo>
                  <a:pt x="91" y="769"/>
                </a:lnTo>
                <a:lnTo>
                  <a:pt x="97" y="755"/>
                </a:lnTo>
                <a:lnTo>
                  <a:pt x="84" y="735"/>
                </a:lnTo>
                <a:lnTo>
                  <a:pt x="82" y="724"/>
                </a:lnTo>
                <a:lnTo>
                  <a:pt x="45" y="690"/>
                </a:lnTo>
                <a:lnTo>
                  <a:pt x="45" y="680"/>
                </a:lnTo>
                <a:lnTo>
                  <a:pt x="24" y="657"/>
                </a:lnTo>
                <a:lnTo>
                  <a:pt x="24" y="636"/>
                </a:lnTo>
                <a:lnTo>
                  <a:pt x="40" y="602"/>
                </a:lnTo>
                <a:lnTo>
                  <a:pt x="54" y="575"/>
                </a:lnTo>
                <a:lnTo>
                  <a:pt x="54" y="552"/>
                </a:lnTo>
                <a:lnTo>
                  <a:pt x="91" y="518"/>
                </a:lnTo>
                <a:lnTo>
                  <a:pt x="106" y="510"/>
                </a:lnTo>
                <a:lnTo>
                  <a:pt x="112" y="486"/>
                </a:lnTo>
                <a:lnTo>
                  <a:pt x="119" y="445"/>
                </a:lnTo>
                <a:lnTo>
                  <a:pt x="106" y="436"/>
                </a:lnTo>
                <a:lnTo>
                  <a:pt x="88" y="439"/>
                </a:lnTo>
                <a:lnTo>
                  <a:pt x="76" y="413"/>
                </a:lnTo>
                <a:lnTo>
                  <a:pt x="73" y="370"/>
                </a:lnTo>
                <a:lnTo>
                  <a:pt x="73" y="361"/>
                </a:lnTo>
                <a:lnTo>
                  <a:pt x="48" y="344"/>
                </a:lnTo>
                <a:lnTo>
                  <a:pt x="45" y="313"/>
                </a:lnTo>
                <a:lnTo>
                  <a:pt x="36" y="296"/>
                </a:lnTo>
                <a:lnTo>
                  <a:pt x="24" y="272"/>
                </a:lnTo>
                <a:lnTo>
                  <a:pt x="0" y="245"/>
                </a:lnTo>
                <a:lnTo>
                  <a:pt x="0" y="238"/>
                </a:lnTo>
                <a:lnTo>
                  <a:pt x="106" y="238"/>
                </a:lnTo>
                <a:lnTo>
                  <a:pt x="140" y="190"/>
                </a:lnTo>
                <a:lnTo>
                  <a:pt x="160" y="194"/>
                </a:lnTo>
                <a:lnTo>
                  <a:pt x="167" y="177"/>
                </a:lnTo>
                <a:lnTo>
                  <a:pt x="176" y="145"/>
                </a:lnTo>
                <a:lnTo>
                  <a:pt x="186" y="122"/>
                </a:lnTo>
                <a:lnTo>
                  <a:pt x="176" y="82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96" name="Freeform 18"/>
          <p:cNvSpPr>
            <a:spLocks/>
          </p:cNvSpPr>
          <p:nvPr/>
        </p:nvSpPr>
        <p:spPr bwMode="auto">
          <a:xfrm>
            <a:off x="5668963" y="3028950"/>
            <a:ext cx="1474787" cy="1422400"/>
          </a:xfrm>
          <a:custGeom>
            <a:avLst/>
            <a:gdLst>
              <a:gd name="T0" fmla="*/ 2147483647 w 1097"/>
              <a:gd name="T1" fmla="*/ 2147483647 h 1161"/>
              <a:gd name="T2" fmla="*/ 2147483647 w 1097"/>
              <a:gd name="T3" fmla="*/ 2147483647 h 1161"/>
              <a:gd name="T4" fmla="*/ 2147483647 w 1097"/>
              <a:gd name="T5" fmla="*/ 2147483647 h 1161"/>
              <a:gd name="T6" fmla="*/ 2147483647 w 1097"/>
              <a:gd name="T7" fmla="*/ 2147483647 h 1161"/>
              <a:gd name="T8" fmla="*/ 2147483647 w 1097"/>
              <a:gd name="T9" fmla="*/ 2147483647 h 1161"/>
              <a:gd name="T10" fmla="*/ 2147483647 w 1097"/>
              <a:gd name="T11" fmla="*/ 2147483647 h 1161"/>
              <a:gd name="T12" fmla="*/ 2147483647 w 1097"/>
              <a:gd name="T13" fmla="*/ 2147483647 h 1161"/>
              <a:gd name="T14" fmla="*/ 2147483647 w 1097"/>
              <a:gd name="T15" fmla="*/ 2147483647 h 1161"/>
              <a:gd name="T16" fmla="*/ 2147483647 w 1097"/>
              <a:gd name="T17" fmla="*/ 2147483647 h 1161"/>
              <a:gd name="T18" fmla="*/ 2147483647 w 1097"/>
              <a:gd name="T19" fmla="*/ 2147483647 h 1161"/>
              <a:gd name="T20" fmla="*/ 2147483647 w 1097"/>
              <a:gd name="T21" fmla="*/ 2147483647 h 1161"/>
              <a:gd name="T22" fmla="*/ 2147483647 w 1097"/>
              <a:gd name="T23" fmla="*/ 2147483647 h 1161"/>
              <a:gd name="T24" fmla="*/ 2147483647 w 1097"/>
              <a:gd name="T25" fmla="*/ 2147483647 h 1161"/>
              <a:gd name="T26" fmla="*/ 2147483647 w 1097"/>
              <a:gd name="T27" fmla="*/ 2147483647 h 1161"/>
              <a:gd name="T28" fmla="*/ 2147483647 w 1097"/>
              <a:gd name="T29" fmla="*/ 2147483647 h 1161"/>
              <a:gd name="T30" fmla="*/ 2147483647 w 1097"/>
              <a:gd name="T31" fmla="*/ 2147483647 h 1161"/>
              <a:gd name="T32" fmla="*/ 2147483647 w 1097"/>
              <a:gd name="T33" fmla="*/ 2147483647 h 1161"/>
              <a:gd name="T34" fmla="*/ 2147483647 w 1097"/>
              <a:gd name="T35" fmla="*/ 2147483647 h 1161"/>
              <a:gd name="T36" fmla="*/ 2147483647 w 1097"/>
              <a:gd name="T37" fmla="*/ 2147483647 h 1161"/>
              <a:gd name="T38" fmla="*/ 2147483647 w 1097"/>
              <a:gd name="T39" fmla="*/ 2147483647 h 1161"/>
              <a:gd name="T40" fmla="*/ 2147483647 w 1097"/>
              <a:gd name="T41" fmla="*/ 2147483647 h 1161"/>
              <a:gd name="T42" fmla="*/ 2147483647 w 1097"/>
              <a:gd name="T43" fmla="*/ 2147483647 h 1161"/>
              <a:gd name="T44" fmla="*/ 2147483647 w 1097"/>
              <a:gd name="T45" fmla="*/ 2147483647 h 1161"/>
              <a:gd name="T46" fmla="*/ 2147483647 w 1097"/>
              <a:gd name="T47" fmla="*/ 2147483647 h 1161"/>
              <a:gd name="T48" fmla="*/ 2147483647 w 1097"/>
              <a:gd name="T49" fmla="*/ 2147483647 h 1161"/>
              <a:gd name="T50" fmla="*/ 2147483647 w 1097"/>
              <a:gd name="T51" fmla="*/ 2147483647 h 1161"/>
              <a:gd name="T52" fmla="*/ 2147483647 w 1097"/>
              <a:gd name="T53" fmla="*/ 2147483647 h 1161"/>
              <a:gd name="T54" fmla="*/ 2147483647 w 1097"/>
              <a:gd name="T55" fmla="*/ 2147483647 h 1161"/>
              <a:gd name="T56" fmla="*/ 2147483647 w 1097"/>
              <a:gd name="T57" fmla="*/ 2147483647 h 1161"/>
              <a:gd name="T58" fmla="*/ 2147483647 w 1097"/>
              <a:gd name="T59" fmla="*/ 2147483647 h 1161"/>
              <a:gd name="T60" fmla="*/ 2147483647 w 1097"/>
              <a:gd name="T61" fmla="*/ 2147483647 h 1161"/>
              <a:gd name="T62" fmla="*/ 2147483647 w 1097"/>
              <a:gd name="T63" fmla="*/ 2147483647 h 1161"/>
              <a:gd name="T64" fmla="*/ 2147483647 w 1097"/>
              <a:gd name="T65" fmla="*/ 2147483647 h 1161"/>
              <a:gd name="T66" fmla="*/ 2147483647 w 1097"/>
              <a:gd name="T67" fmla="*/ 2147483647 h 1161"/>
              <a:gd name="T68" fmla="*/ 2147483647 w 1097"/>
              <a:gd name="T69" fmla="*/ 2147483647 h 1161"/>
              <a:gd name="T70" fmla="*/ 2147483647 w 1097"/>
              <a:gd name="T71" fmla="*/ 2147483647 h 1161"/>
              <a:gd name="T72" fmla="*/ 2147483647 w 1097"/>
              <a:gd name="T73" fmla="*/ 2147483647 h 1161"/>
              <a:gd name="T74" fmla="*/ 2147483647 w 1097"/>
              <a:gd name="T75" fmla="*/ 2147483647 h 1161"/>
              <a:gd name="T76" fmla="*/ 2147483647 w 1097"/>
              <a:gd name="T77" fmla="*/ 2147483647 h 1161"/>
              <a:gd name="T78" fmla="*/ 2147483647 w 1097"/>
              <a:gd name="T79" fmla="*/ 2147483647 h 1161"/>
              <a:gd name="T80" fmla="*/ 2147483647 w 1097"/>
              <a:gd name="T81" fmla="*/ 2147483647 h 1161"/>
              <a:gd name="T82" fmla="*/ 2147483647 w 1097"/>
              <a:gd name="T83" fmla="*/ 2147483647 h 1161"/>
              <a:gd name="T84" fmla="*/ 2147483647 w 1097"/>
              <a:gd name="T85" fmla="*/ 2147483647 h 1161"/>
              <a:gd name="T86" fmla="*/ 2147483647 w 1097"/>
              <a:gd name="T87" fmla="*/ 2147483647 h 1161"/>
              <a:gd name="T88" fmla="*/ 2147483647 w 1097"/>
              <a:gd name="T89" fmla="*/ 2147483647 h 1161"/>
              <a:gd name="T90" fmla="*/ 2147483647 w 1097"/>
              <a:gd name="T91" fmla="*/ 2147483647 h 1161"/>
              <a:gd name="T92" fmla="*/ 2147483647 w 1097"/>
              <a:gd name="T93" fmla="*/ 2147483647 h 1161"/>
              <a:gd name="T94" fmla="*/ 2147483647 w 1097"/>
              <a:gd name="T95" fmla="*/ 2147483647 h 1161"/>
              <a:gd name="T96" fmla="*/ 2147483647 w 1097"/>
              <a:gd name="T97" fmla="*/ 2147483647 h 116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097"/>
              <a:gd name="T148" fmla="*/ 0 h 1161"/>
              <a:gd name="T149" fmla="*/ 1097 w 1097"/>
              <a:gd name="T150" fmla="*/ 1161 h 116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097" h="1161">
                <a:moveTo>
                  <a:pt x="27" y="436"/>
                </a:moveTo>
                <a:lnTo>
                  <a:pt x="58" y="407"/>
                </a:lnTo>
                <a:lnTo>
                  <a:pt x="88" y="398"/>
                </a:lnTo>
                <a:lnTo>
                  <a:pt x="119" y="394"/>
                </a:lnTo>
                <a:lnTo>
                  <a:pt x="127" y="368"/>
                </a:lnTo>
                <a:lnTo>
                  <a:pt x="152" y="357"/>
                </a:lnTo>
                <a:lnTo>
                  <a:pt x="167" y="381"/>
                </a:lnTo>
                <a:lnTo>
                  <a:pt x="176" y="407"/>
                </a:lnTo>
                <a:lnTo>
                  <a:pt x="197" y="402"/>
                </a:lnTo>
                <a:lnTo>
                  <a:pt x="243" y="391"/>
                </a:lnTo>
                <a:lnTo>
                  <a:pt x="295" y="364"/>
                </a:lnTo>
                <a:lnTo>
                  <a:pt x="356" y="407"/>
                </a:lnTo>
                <a:lnTo>
                  <a:pt x="420" y="422"/>
                </a:lnTo>
                <a:lnTo>
                  <a:pt x="426" y="439"/>
                </a:lnTo>
                <a:lnTo>
                  <a:pt x="426" y="445"/>
                </a:lnTo>
                <a:lnTo>
                  <a:pt x="407" y="470"/>
                </a:lnTo>
                <a:lnTo>
                  <a:pt x="420" y="496"/>
                </a:lnTo>
                <a:lnTo>
                  <a:pt x="484" y="432"/>
                </a:lnTo>
                <a:lnTo>
                  <a:pt x="530" y="456"/>
                </a:lnTo>
                <a:lnTo>
                  <a:pt x="527" y="432"/>
                </a:lnTo>
                <a:lnTo>
                  <a:pt x="553" y="422"/>
                </a:lnTo>
                <a:lnTo>
                  <a:pt x="553" y="402"/>
                </a:lnTo>
                <a:lnTo>
                  <a:pt x="530" y="377"/>
                </a:lnTo>
                <a:lnTo>
                  <a:pt x="507" y="268"/>
                </a:lnTo>
                <a:lnTo>
                  <a:pt x="504" y="262"/>
                </a:lnTo>
                <a:lnTo>
                  <a:pt x="493" y="262"/>
                </a:lnTo>
                <a:lnTo>
                  <a:pt x="459" y="150"/>
                </a:lnTo>
                <a:lnTo>
                  <a:pt x="471" y="108"/>
                </a:lnTo>
                <a:lnTo>
                  <a:pt x="436" y="68"/>
                </a:lnTo>
                <a:lnTo>
                  <a:pt x="481" y="48"/>
                </a:lnTo>
                <a:lnTo>
                  <a:pt x="514" y="14"/>
                </a:lnTo>
                <a:lnTo>
                  <a:pt x="538" y="3"/>
                </a:lnTo>
                <a:lnTo>
                  <a:pt x="548" y="20"/>
                </a:lnTo>
                <a:lnTo>
                  <a:pt x="563" y="20"/>
                </a:lnTo>
                <a:lnTo>
                  <a:pt x="588" y="0"/>
                </a:lnTo>
                <a:lnTo>
                  <a:pt x="599" y="17"/>
                </a:lnTo>
                <a:lnTo>
                  <a:pt x="617" y="14"/>
                </a:lnTo>
                <a:lnTo>
                  <a:pt x="657" y="31"/>
                </a:lnTo>
                <a:lnTo>
                  <a:pt x="700" y="37"/>
                </a:lnTo>
                <a:lnTo>
                  <a:pt x="673" y="58"/>
                </a:lnTo>
                <a:lnTo>
                  <a:pt x="694" y="116"/>
                </a:lnTo>
                <a:lnTo>
                  <a:pt x="715" y="102"/>
                </a:lnTo>
                <a:lnTo>
                  <a:pt x="767" y="99"/>
                </a:lnTo>
                <a:lnTo>
                  <a:pt x="791" y="82"/>
                </a:lnTo>
                <a:lnTo>
                  <a:pt x="817" y="57"/>
                </a:lnTo>
                <a:lnTo>
                  <a:pt x="885" y="131"/>
                </a:lnTo>
                <a:lnTo>
                  <a:pt x="909" y="145"/>
                </a:lnTo>
                <a:lnTo>
                  <a:pt x="908" y="224"/>
                </a:lnTo>
                <a:lnTo>
                  <a:pt x="925" y="234"/>
                </a:lnTo>
                <a:lnTo>
                  <a:pt x="924" y="253"/>
                </a:lnTo>
                <a:lnTo>
                  <a:pt x="915" y="260"/>
                </a:lnTo>
                <a:lnTo>
                  <a:pt x="905" y="249"/>
                </a:lnTo>
                <a:lnTo>
                  <a:pt x="895" y="253"/>
                </a:lnTo>
                <a:lnTo>
                  <a:pt x="884" y="262"/>
                </a:lnTo>
                <a:lnTo>
                  <a:pt x="883" y="283"/>
                </a:lnTo>
                <a:lnTo>
                  <a:pt x="872" y="296"/>
                </a:lnTo>
                <a:lnTo>
                  <a:pt x="863" y="306"/>
                </a:lnTo>
                <a:lnTo>
                  <a:pt x="849" y="313"/>
                </a:lnTo>
                <a:lnTo>
                  <a:pt x="864" y="347"/>
                </a:lnTo>
                <a:lnTo>
                  <a:pt x="884" y="392"/>
                </a:lnTo>
                <a:lnTo>
                  <a:pt x="915" y="379"/>
                </a:lnTo>
                <a:lnTo>
                  <a:pt x="955" y="447"/>
                </a:lnTo>
                <a:lnTo>
                  <a:pt x="975" y="452"/>
                </a:lnTo>
                <a:lnTo>
                  <a:pt x="999" y="470"/>
                </a:lnTo>
                <a:lnTo>
                  <a:pt x="1014" y="496"/>
                </a:lnTo>
                <a:lnTo>
                  <a:pt x="1017" y="530"/>
                </a:lnTo>
                <a:lnTo>
                  <a:pt x="995" y="561"/>
                </a:lnTo>
                <a:lnTo>
                  <a:pt x="986" y="564"/>
                </a:lnTo>
                <a:lnTo>
                  <a:pt x="989" y="585"/>
                </a:lnTo>
                <a:lnTo>
                  <a:pt x="950" y="596"/>
                </a:lnTo>
                <a:lnTo>
                  <a:pt x="938" y="667"/>
                </a:lnTo>
                <a:lnTo>
                  <a:pt x="965" y="684"/>
                </a:lnTo>
                <a:lnTo>
                  <a:pt x="992" y="690"/>
                </a:lnTo>
                <a:lnTo>
                  <a:pt x="1019" y="707"/>
                </a:lnTo>
                <a:lnTo>
                  <a:pt x="1029" y="721"/>
                </a:lnTo>
                <a:lnTo>
                  <a:pt x="1017" y="762"/>
                </a:lnTo>
                <a:lnTo>
                  <a:pt x="1017" y="803"/>
                </a:lnTo>
                <a:lnTo>
                  <a:pt x="1022" y="823"/>
                </a:lnTo>
                <a:lnTo>
                  <a:pt x="1081" y="847"/>
                </a:lnTo>
                <a:lnTo>
                  <a:pt x="1093" y="858"/>
                </a:lnTo>
                <a:lnTo>
                  <a:pt x="1096" y="881"/>
                </a:lnTo>
                <a:lnTo>
                  <a:pt x="1083" y="897"/>
                </a:lnTo>
                <a:lnTo>
                  <a:pt x="1075" y="918"/>
                </a:lnTo>
                <a:lnTo>
                  <a:pt x="1068" y="931"/>
                </a:lnTo>
                <a:lnTo>
                  <a:pt x="1050" y="908"/>
                </a:lnTo>
                <a:lnTo>
                  <a:pt x="1038" y="904"/>
                </a:lnTo>
                <a:lnTo>
                  <a:pt x="1014" y="922"/>
                </a:lnTo>
                <a:lnTo>
                  <a:pt x="1001" y="929"/>
                </a:lnTo>
                <a:lnTo>
                  <a:pt x="989" y="908"/>
                </a:lnTo>
                <a:lnTo>
                  <a:pt x="977" y="918"/>
                </a:lnTo>
                <a:lnTo>
                  <a:pt x="981" y="946"/>
                </a:lnTo>
                <a:lnTo>
                  <a:pt x="965" y="986"/>
                </a:lnTo>
                <a:lnTo>
                  <a:pt x="950" y="1006"/>
                </a:lnTo>
                <a:lnTo>
                  <a:pt x="952" y="1027"/>
                </a:lnTo>
                <a:lnTo>
                  <a:pt x="912" y="1051"/>
                </a:lnTo>
                <a:lnTo>
                  <a:pt x="904" y="1031"/>
                </a:lnTo>
                <a:lnTo>
                  <a:pt x="895" y="1031"/>
                </a:lnTo>
                <a:lnTo>
                  <a:pt x="867" y="1038"/>
                </a:lnTo>
                <a:lnTo>
                  <a:pt x="867" y="1061"/>
                </a:lnTo>
                <a:lnTo>
                  <a:pt x="840" y="1061"/>
                </a:lnTo>
                <a:lnTo>
                  <a:pt x="815" y="1088"/>
                </a:lnTo>
                <a:lnTo>
                  <a:pt x="782" y="1109"/>
                </a:lnTo>
                <a:lnTo>
                  <a:pt x="740" y="1160"/>
                </a:lnTo>
                <a:lnTo>
                  <a:pt x="700" y="1149"/>
                </a:lnTo>
                <a:lnTo>
                  <a:pt x="697" y="1140"/>
                </a:lnTo>
                <a:lnTo>
                  <a:pt x="734" y="1075"/>
                </a:lnTo>
                <a:lnTo>
                  <a:pt x="685" y="994"/>
                </a:lnTo>
                <a:lnTo>
                  <a:pt x="670" y="1000"/>
                </a:lnTo>
                <a:lnTo>
                  <a:pt x="633" y="983"/>
                </a:lnTo>
                <a:lnTo>
                  <a:pt x="624" y="990"/>
                </a:lnTo>
                <a:lnTo>
                  <a:pt x="611" y="1006"/>
                </a:lnTo>
                <a:lnTo>
                  <a:pt x="591" y="1000"/>
                </a:lnTo>
                <a:lnTo>
                  <a:pt x="573" y="1031"/>
                </a:lnTo>
                <a:lnTo>
                  <a:pt x="550" y="1006"/>
                </a:lnTo>
                <a:lnTo>
                  <a:pt x="517" y="1014"/>
                </a:lnTo>
                <a:lnTo>
                  <a:pt x="484" y="1000"/>
                </a:lnTo>
                <a:lnTo>
                  <a:pt x="459" y="1027"/>
                </a:lnTo>
                <a:lnTo>
                  <a:pt x="433" y="1014"/>
                </a:lnTo>
                <a:lnTo>
                  <a:pt x="410" y="1040"/>
                </a:lnTo>
                <a:lnTo>
                  <a:pt x="384" y="1014"/>
                </a:lnTo>
                <a:lnTo>
                  <a:pt x="364" y="1024"/>
                </a:lnTo>
                <a:lnTo>
                  <a:pt x="298" y="1038"/>
                </a:lnTo>
                <a:lnTo>
                  <a:pt x="270" y="1038"/>
                </a:lnTo>
                <a:lnTo>
                  <a:pt x="262" y="1048"/>
                </a:lnTo>
                <a:lnTo>
                  <a:pt x="149" y="956"/>
                </a:lnTo>
                <a:lnTo>
                  <a:pt x="122" y="949"/>
                </a:lnTo>
                <a:lnTo>
                  <a:pt x="69" y="897"/>
                </a:lnTo>
                <a:lnTo>
                  <a:pt x="82" y="871"/>
                </a:lnTo>
                <a:lnTo>
                  <a:pt x="82" y="854"/>
                </a:lnTo>
                <a:lnTo>
                  <a:pt x="106" y="829"/>
                </a:lnTo>
                <a:lnTo>
                  <a:pt x="97" y="799"/>
                </a:lnTo>
                <a:lnTo>
                  <a:pt x="97" y="769"/>
                </a:lnTo>
                <a:lnTo>
                  <a:pt x="137" y="741"/>
                </a:lnTo>
                <a:lnTo>
                  <a:pt x="164" y="732"/>
                </a:lnTo>
                <a:lnTo>
                  <a:pt x="170" y="714"/>
                </a:lnTo>
                <a:lnTo>
                  <a:pt x="176" y="680"/>
                </a:lnTo>
                <a:lnTo>
                  <a:pt x="164" y="667"/>
                </a:lnTo>
                <a:lnTo>
                  <a:pt x="140" y="669"/>
                </a:lnTo>
                <a:lnTo>
                  <a:pt x="119" y="677"/>
                </a:lnTo>
                <a:lnTo>
                  <a:pt x="97" y="677"/>
                </a:lnTo>
                <a:lnTo>
                  <a:pt x="85" y="646"/>
                </a:lnTo>
                <a:lnTo>
                  <a:pt x="85" y="630"/>
                </a:lnTo>
                <a:lnTo>
                  <a:pt x="60" y="605"/>
                </a:lnTo>
                <a:lnTo>
                  <a:pt x="51" y="582"/>
                </a:lnTo>
                <a:lnTo>
                  <a:pt x="69" y="558"/>
                </a:lnTo>
                <a:lnTo>
                  <a:pt x="5" y="486"/>
                </a:lnTo>
                <a:lnTo>
                  <a:pt x="2" y="473"/>
                </a:lnTo>
                <a:lnTo>
                  <a:pt x="0" y="466"/>
                </a:lnTo>
                <a:lnTo>
                  <a:pt x="27" y="436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97" name="Freeform 19"/>
          <p:cNvSpPr>
            <a:spLocks/>
          </p:cNvSpPr>
          <p:nvPr/>
        </p:nvSpPr>
        <p:spPr bwMode="auto">
          <a:xfrm>
            <a:off x="4878388" y="4125913"/>
            <a:ext cx="2030412" cy="1157287"/>
          </a:xfrm>
          <a:custGeom>
            <a:avLst/>
            <a:gdLst>
              <a:gd name="T0" fmla="*/ 2147483647 w 1509"/>
              <a:gd name="T1" fmla="*/ 2147483647 h 944"/>
              <a:gd name="T2" fmla="*/ 2147483647 w 1509"/>
              <a:gd name="T3" fmla="*/ 2147483647 h 944"/>
              <a:gd name="T4" fmla="*/ 2147483647 w 1509"/>
              <a:gd name="T5" fmla="*/ 2147483647 h 944"/>
              <a:gd name="T6" fmla="*/ 2147483647 w 1509"/>
              <a:gd name="T7" fmla="*/ 2147483647 h 944"/>
              <a:gd name="T8" fmla="*/ 2147483647 w 1509"/>
              <a:gd name="T9" fmla="*/ 2147483647 h 944"/>
              <a:gd name="T10" fmla="*/ 2147483647 w 1509"/>
              <a:gd name="T11" fmla="*/ 2147483647 h 944"/>
              <a:gd name="T12" fmla="*/ 2147483647 w 1509"/>
              <a:gd name="T13" fmla="*/ 2147483647 h 944"/>
              <a:gd name="T14" fmla="*/ 2147483647 w 1509"/>
              <a:gd name="T15" fmla="*/ 2147483647 h 944"/>
              <a:gd name="T16" fmla="*/ 2147483647 w 1509"/>
              <a:gd name="T17" fmla="*/ 2147483647 h 944"/>
              <a:gd name="T18" fmla="*/ 2147483647 w 1509"/>
              <a:gd name="T19" fmla="*/ 2147483647 h 944"/>
              <a:gd name="T20" fmla="*/ 2147483647 w 1509"/>
              <a:gd name="T21" fmla="*/ 2147483647 h 944"/>
              <a:gd name="T22" fmla="*/ 2147483647 w 1509"/>
              <a:gd name="T23" fmla="*/ 2147483647 h 944"/>
              <a:gd name="T24" fmla="*/ 2147483647 w 1509"/>
              <a:gd name="T25" fmla="*/ 2147483647 h 944"/>
              <a:gd name="T26" fmla="*/ 2147483647 w 1509"/>
              <a:gd name="T27" fmla="*/ 2147483647 h 944"/>
              <a:gd name="T28" fmla="*/ 2147483647 w 1509"/>
              <a:gd name="T29" fmla="*/ 2147483647 h 944"/>
              <a:gd name="T30" fmla="*/ 2147483647 w 1509"/>
              <a:gd name="T31" fmla="*/ 2147483647 h 944"/>
              <a:gd name="T32" fmla="*/ 2147483647 w 1509"/>
              <a:gd name="T33" fmla="*/ 2147483647 h 944"/>
              <a:gd name="T34" fmla="*/ 2147483647 w 1509"/>
              <a:gd name="T35" fmla="*/ 2147483647 h 944"/>
              <a:gd name="T36" fmla="*/ 2147483647 w 1509"/>
              <a:gd name="T37" fmla="*/ 2147483647 h 944"/>
              <a:gd name="T38" fmla="*/ 2147483647 w 1509"/>
              <a:gd name="T39" fmla="*/ 2147483647 h 944"/>
              <a:gd name="T40" fmla="*/ 2147483647 w 1509"/>
              <a:gd name="T41" fmla="*/ 2147483647 h 944"/>
              <a:gd name="T42" fmla="*/ 2147483647 w 1509"/>
              <a:gd name="T43" fmla="*/ 2147483647 h 944"/>
              <a:gd name="T44" fmla="*/ 2147483647 w 1509"/>
              <a:gd name="T45" fmla="*/ 2147483647 h 944"/>
              <a:gd name="T46" fmla="*/ 2147483647 w 1509"/>
              <a:gd name="T47" fmla="*/ 2147483647 h 944"/>
              <a:gd name="T48" fmla="*/ 2147483647 w 1509"/>
              <a:gd name="T49" fmla="*/ 2147483647 h 944"/>
              <a:gd name="T50" fmla="*/ 2147483647 w 1509"/>
              <a:gd name="T51" fmla="*/ 2147483647 h 944"/>
              <a:gd name="T52" fmla="*/ 2147483647 w 1509"/>
              <a:gd name="T53" fmla="*/ 2147483647 h 944"/>
              <a:gd name="T54" fmla="*/ 2147483647 w 1509"/>
              <a:gd name="T55" fmla="*/ 2147483647 h 944"/>
              <a:gd name="T56" fmla="*/ 2147483647 w 1509"/>
              <a:gd name="T57" fmla="*/ 2147483647 h 944"/>
              <a:gd name="T58" fmla="*/ 2147483647 w 1509"/>
              <a:gd name="T59" fmla="*/ 2147483647 h 944"/>
              <a:gd name="T60" fmla="*/ 2147483647 w 1509"/>
              <a:gd name="T61" fmla="*/ 2147483647 h 944"/>
              <a:gd name="T62" fmla="*/ 2147483647 w 1509"/>
              <a:gd name="T63" fmla="*/ 2147483647 h 944"/>
              <a:gd name="T64" fmla="*/ 2147483647 w 1509"/>
              <a:gd name="T65" fmla="*/ 2147483647 h 944"/>
              <a:gd name="T66" fmla="*/ 2147483647 w 1509"/>
              <a:gd name="T67" fmla="*/ 2147483647 h 944"/>
              <a:gd name="T68" fmla="*/ 2147483647 w 1509"/>
              <a:gd name="T69" fmla="*/ 2147483647 h 944"/>
              <a:gd name="T70" fmla="*/ 2147483647 w 1509"/>
              <a:gd name="T71" fmla="*/ 2147483647 h 944"/>
              <a:gd name="T72" fmla="*/ 2147483647 w 1509"/>
              <a:gd name="T73" fmla="*/ 2147483647 h 944"/>
              <a:gd name="T74" fmla="*/ 2147483647 w 1509"/>
              <a:gd name="T75" fmla="*/ 2147483647 h 944"/>
              <a:gd name="T76" fmla="*/ 2147483647 w 1509"/>
              <a:gd name="T77" fmla="*/ 2147483647 h 944"/>
              <a:gd name="T78" fmla="*/ 2147483647 w 1509"/>
              <a:gd name="T79" fmla="*/ 2147483647 h 944"/>
              <a:gd name="T80" fmla="*/ 2147483647 w 1509"/>
              <a:gd name="T81" fmla="*/ 2147483647 h 944"/>
              <a:gd name="T82" fmla="*/ 2147483647 w 1509"/>
              <a:gd name="T83" fmla="*/ 2147483647 h 944"/>
              <a:gd name="T84" fmla="*/ 2147483647 w 1509"/>
              <a:gd name="T85" fmla="*/ 2147483647 h 944"/>
              <a:gd name="T86" fmla="*/ 2147483647 w 1509"/>
              <a:gd name="T87" fmla="*/ 2147483647 h 944"/>
              <a:gd name="T88" fmla="*/ 2147483647 w 1509"/>
              <a:gd name="T89" fmla="*/ 2147483647 h 944"/>
              <a:gd name="T90" fmla="*/ 2147483647 w 1509"/>
              <a:gd name="T91" fmla="*/ 2147483647 h 944"/>
              <a:gd name="T92" fmla="*/ 2147483647 w 1509"/>
              <a:gd name="T93" fmla="*/ 2147483647 h 944"/>
              <a:gd name="T94" fmla="*/ 2147483647 w 1509"/>
              <a:gd name="T95" fmla="*/ 2147483647 h 94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09"/>
              <a:gd name="T145" fmla="*/ 0 h 944"/>
              <a:gd name="T146" fmla="*/ 1509 w 1509"/>
              <a:gd name="T147" fmla="*/ 944 h 94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09" h="944">
                <a:moveTo>
                  <a:pt x="137" y="170"/>
                </a:moveTo>
                <a:lnTo>
                  <a:pt x="156" y="166"/>
                </a:lnTo>
                <a:lnTo>
                  <a:pt x="170" y="188"/>
                </a:lnTo>
                <a:lnTo>
                  <a:pt x="201" y="170"/>
                </a:lnTo>
                <a:lnTo>
                  <a:pt x="213" y="174"/>
                </a:lnTo>
                <a:lnTo>
                  <a:pt x="232" y="212"/>
                </a:lnTo>
                <a:lnTo>
                  <a:pt x="308" y="241"/>
                </a:lnTo>
                <a:lnTo>
                  <a:pt x="380" y="278"/>
                </a:lnTo>
                <a:lnTo>
                  <a:pt x="394" y="271"/>
                </a:lnTo>
                <a:lnTo>
                  <a:pt x="404" y="256"/>
                </a:lnTo>
                <a:lnTo>
                  <a:pt x="427" y="263"/>
                </a:lnTo>
                <a:lnTo>
                  <a:pt x="436" y="245"/>
                </a:lnTo>
                <a:lnTo>
                  <a:pt x="430" y="231"/>
                </a:lnTo>
                <a:lnTo>
                  <a:pt x="427" y="218"/>
                </a:lnTo>
                <a:lnTo>
                  <a:pt x="464" y="174"/>
                </a:lnTo>
                <a:lnTo>
                  <a:pt x="479" y="173"/>
                </a:lnTo>
                <a:lnTo>
                  <a:pt x="511" y="201"/>
                </a:lnTo>
                <a:lnTo>
                  <a:pt x="538" y="170"/>
                </a:lnTo>
                <a:lnTo>
                  <a:pt x="527" y="136"/>
                </a:lnTo>
                <a:lnTo>
                  <a:pt x="525" y="117"/>
                </a:lnTo>
                <a:lnTo>
                  <a:pt x="528" y="94"/>
                </a:lnTo>
                <a:lnTo>
                  <a:pt x="543" y="79"/>
                </a:lnTo>
                <a:lnTo>
                  <a:pt x="561" y="55"/>
                </a:lnTo>
                <a:lnTo>
                  <a:pt x="609" y="36"/>
                </a:lnTo>
                <a:lnTo>
                  <a:pt x="610" y="12"/>
                </a:lnTo>
                <a:lnTo>
                  <a:pt x="621" y="0"/>
                </a:lnTo>
                <a:lnTo>
                  <a:pt x="637" y="1"/>
                </a:lnTo>
                <a:lnTo>
                  <a:pt x="652" y="5"/>
                </a:lnTo>
                <a:lnTo>
                  <a:pt x="699" y="54"/>
                </a:lnTo>
                <a:lnTo>
                  <a:pt x="731" y="62"/>
                </a:lnTo>
                <a:lnTo>
                  <a:pt x="841" y="153"/>
                </a:lnTo>
                <a:lnTo>
                  <a:pt x="850" y="143"/>
                </a:lnTo>
                <a:lnTo>
                  <a:pt x="886" y="143"/>
                </a:lnTo>
                <a:lnTo>
                  <a:pt x="902" y="138"/>
                </a:lnTo>
                <a:lnTo>
                  <a:pt x="946" y="130"/>
                </a:lnTo>
                <a:lnTo>
                  <a:pt x="963" y="119"/>
                </a:lnTo>
                <a:lnTo>
                  <a:pt x="990" y="145"/>
                </a:lnTo>
                <a:lnTo>
                  <a:pt x="1012" y="119"/>
                </a:lnTo>
                <a:lnTo>
                  <a:pt x="1040" y="133"/>
                </a:lnTo>
                <a:lnTo>
                  <a:pt x="1063" y="106"/>
                </a:lnTo>
                <a:lnTo>
                  <a:pt x="1094" y="119"/>
                </a:lnTo>
                <a:lnTo>
                  <a:pt x="1130" y="111"/>
                </a:lnTo>
                <a:lnTo>
                  <a:pt x="1152" y="134"/>
                </a:lnTo>
                <a:lnTo>
                  <a:pt x="1170" y="106"/>
                </a:lnTo>
                <a:lnTo>
                  <a:pt x="1193" y="111"/>
                </a:lnTo>
                <a:lnTo>
                  <a:pt x="1208" y="87"/>
                </a:lnTo>
                <a:lnTo>
                  <a:pt x="1246" y="104"/>
                </a:lnTo>
                <a:lnTo>
                  <a:pt x="1265" y="100"/>
                </a:lnTo>
                <a:lnTo>
                  <a:pt x="1314" y="181"/>
                </a:lnTo>
                <a:lnTo>
                  <a:pt x="1278" y="243"/>
                </a:lnTo>
                <a:lnTo>
                  <a:pt x="1280" y="256"/>
                </a:lnTo>
                <a:lnTo>
                  <a:pt x="1288" y="259"/>
                </a:lnTo>
                <a:lnTo>
                  <a:pt x="1320" y="265"/>
                </a:lnTo>
                <a:lnTo>
                  <a:pt x="1341" y="276"/>
                </a:lnTo>
                <a:lnTo>
                  <a:pt x="1371" y="320"/>
                </a:lnTo>
                <a:lnTo>
                  <a:pt x="1397" y="323"/>
                </a:lnTo>
                <a:lnTo>
                  <a:pt x="1412" y="345"/>
                </a:lnTo>
                <a:lnTo>
                  <a:pt x="1406" y="364"/>
                </a:lnTo>
                <a:lnTo>
                  <a:pt x="1407" y="384"/>
                </a:lnTo>
                <a:lnTo>
                  <a:pt x="1427" y="405"/>
                </a:lnTo>
                <a:lnTo>
                  <a:pt x="1462" y="466"/>
                </a:lnTo>
                <a:lnTo>
                  <a:pt x="1484" y="466"/>
                </a:lnTo>
                <a:lnTo>
                  <a:pt x="1497" y="487"/>
                </a:lnTo>
                <a:lnTo>
                  <a:pt x="1508" y="496"/>
                </a:lnTo>
                <a:lnTo>
                  <a:pt x="1499" y="510"/>
                </a:lnTo>
                <a:lnTo>
                  <a:pt x="1484" y="518"/>
                </a:lnTo>
                <a:lnTo>
                  <a:pt x="1466" y="541"/>
                </a:lnTo>
                <a:lnTo>
                  <a:pt x="1454" y="582"/>
                </a:lnTo>
                <a:lnTo>
                  <a:pt x="1438" y="627"/>
                </a:lnTo>
                <a:lnTo>
                  <a:pt x="1414" y="684"/>
                </a:lnTo>
                <a:lnTo>
                  <a:pt x="1405" y="704"/>
                </a:lnTo>
                <a:lnTo>
                  <a:pt x="1392" y="718"/>
                </a:lnTo>
                <a:lnTo>
                  <a:pt x="1375" y="718"/>
                </a:lnTo>
                <a:lnTo>
                  <a:pt x="1362" y="709"/>
                </a:lnTo>
                <a:lnTo>
                  <a:pt x="1337" y="687"/>
                </a:lnTo>
                <a:lnTo>
                  <a:pt x="1271" y="687"/>
                </a:lnTo>
                <a:lnTo>
                  <a:pt x="1253" y="718"/>
                </a:lnTo>
                <a:lnTo>
                  <a:pt x="1237" y="729"/>
                </a:lnTo>
                <a:lnTo>
                  <a:pt x="1216" y="732"/>
                </a:lnTo>
                <a:lnTo>
                  <a:pt x="1204" y="718"/>
                </a:lnTo>
                <a:lnTo>
                  <a:pt x="1186" y="709"/>
                </a:lnTo>
                <a:lnTo>
                  <a:pt x="1164" y="712"/>
                </a:lnTo>
                <a:lnTo>
                  <a:pt x="1146" y="721"/>
                </a:lnTo>
                <a:lnTo>
                  <a:pt x="1119" y="709"/>
                </a:lnTo>
                <a:lnTo>
                  <a:pt x="1100" y="712"/>
                </a:lnTo>
                <a:lnTo>
                  <a:pt x="1076" y="725"/>
                </a:lnTo>
                <a:lnTo>
                  <a:pt x="1057" y="725"/>
                </a:lnTo>
                <a:lnTo>
                  <a:pt x="1027" y="729"/>
                </a:lnTo>
                <a:lnTo>
                  <a:pt x="1005" y="718"/>
                </a:lnTo>
                <a:lnTo>
                  <a:pt x="987" y="704"/>
                </a:lnTo>
                <a:lnTo>
                  <a:pt x="979" y="712"/>
                </a:lnTo>
                <a:lnTo>
                  <a:pt x="933" y="712"/>
                </a:lnTo>
                <a:lnTo>
                  <a:pt x="905" y="718"/>
                </a:lnTo>
                <a:lnTo>
                  <a:pt x="881" y="712"/>
                </a:lnTo>
                <a:lnTo>
                  <a:pt x="810" y="712"/>
                </a:lnTo>
                <a:lnTo>
                  <a:pt x="805" y="714"/>
                </a:lnTo>
                <a:lnTo>
                  <a:pt x="749" y="776"/>
                </a:lnTo>
                <a:lnTo>
                  <a:pt x="713" y="800"/>
                </a:lnTo>
                <a:lnTo>
                  <a:pt x="688" y="797"/>
                </a:lnTo>
                <a:lnTo>
                  <a:pt x="667" y="800"/>
                </a:lnTo>
                <a:lnTo>
                  <a:pt x="637" y="803"/>
                </a:lnTo>
                <a:lnTo>
                  <a:pt x="618" y="810"/>
                </a:lnTo>
                <a:lnTo>
                  <a:pt x="588" y="840"/>
                </a:lnTo>
                <a:lnTo>
                  <a:pt x="575" y="858"/>
                </a:lnTo>
                <a:lnTo>
                  <a:pt x="567" y="892"/>
                </a:lnTo>
                <a:lnTo>
                  <a:pt x="548" y="919"/>
                </a:lnTo>
                <a:lnTo>
                  <a:pt x="545" y="898"/>
                </a:lnTo>
                <a:lnTo>
                  <a:pt x="539" y="898"/>
                </a:lnTo>
                <a:lnTo>
                  <a:pt x="530" y="908"/>
                </a:lnTo>
                <a:lnTo>
                  <a:pt x="530" y="923"/>
                </a:lnTo>
                <a:lnTo>
                  <a:pt x="478" y="943"/>
                </a:lnTo>
                <a:lnTo>
                  <a:pt x="463" y="926"/>
                </a:lnTo>
                <a:lnTo>
                  <a:pt x="347" y="855"/>
                </a:lnTo>
                <a:lnTo>
                  <a:pt x="344" y="826"/>
                </a:lnTo>
                <a:lnTo>
                  <a:pt x="320" y="792"/>
                </a:lnTo>
                <a:lnTo>
                  <a:pt x="323" y="772"/>
                </a:lnTo>
                <a:lnTo>
                  <a:pt x="341" y="783"/>
                </a:lnTo>
                <a:lnTo>
                  <a:pt x="350" y="772"/>
                </a:lnTo>
                <a:lnTo>
                  <a:pt x="344" y="755"/>
                </a:lnTo>
                <a:lnTo>
                  <a:pt x="335" y="735"/>
                </a:lnTo>
                <a:lnTo>
                  <a:pt x="320" y="725"/>
                </a:lnTo>
                <a:lnTo>
                  <a:pt x="311" y="732"/>
                </a:lnTo>
                <a:lnTo>
                  <a:pt x="277" y="695"/>
                </a:lnTo>
                <a:lnTo>
                  <a:pt x="280" y="684"/>
                </a:lnTo>
                <a:lnTo>
                  <a:pt x="292" y="670"/>
                </a:lnTo>
                <a:lnTo>
                  <a:pt x="289" y="643"/>
                </a:lnTo>
                <a:lnTo>
                  <a:pt x="271" y="603"/>
                </a:lnTo>
                <a:lnTo>
                  <a:pt x="253" y="586"/>
                </a:lnTo>
                <a:lnTo>
                  <a:pt x="232" y="572"/>
                </a:lnTo>
                <a:lnTo>
                  <a:pt x="183" y="541"/>
                </a:lnTo>
                <a:lnTo>
                  <a:pt x="153" y="518"/>
                </a:lnTo>
                <a:lnTo>
                  <a:pt x="137" y="521"/>
                </a:lnTo>
                <a:lnTo>
                  <a:pt x="106" y="493"/>
                </a:lnTo>
                <a:lnTo>
                  <a:pt x="33" y="493"/>
                </a:lnTo>
                <a:lnTo>
                  <a:pt x="25" y="504"/>
                </a:lnTo>
                <a:lnTo>
                  <a:pt x="18" y="484"/>
                </a:lnTo>
                <a:lnTo>
                  <a:pt x="21" y="450"/>
                </a:lnTo>
                <a:lnTo>
                  <a:pt x="21" y="413"/>
                </a:lnTo>
                <a:lnTo>
                  <a:pt x="9" y="378"/>
                </a:lnTo>
                <a:lnTo>
                  <a:pt x="0" y="361"/>
                </a:lnTo>
                <a:lnTo>
                  <a:pt x="36" y="324"/>
                </a:lnTo>
                <a:lnTo>
                  <a:pt x="85" y="259"/>
                </a:lnTo>
                <a:lnTo>
                  <a:pt x="89" y="234"/>
                </a:lnTo>
                <a:lnTo>
                  <a:pt x="119" y="201"/>
                </a:lnTo>
                <a:lnTo>
                  <a:pt x="140" y="201"/>
                </a:lnTo>
                <a:lnTo>
                  <a:pt x="137" y="170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98" name="Freeform 28"/>
          <p:cNvSpPr>
            <a:spLocks/>
          </p:cNvSpPr>
          <p:nvPr/>
        </p:nvSpPr>
        <p:spPr bwMode="auto">
          <a:xfrm>
            <a:off x="7434263" y="2341563"/>
            <a:ext cx="971550" cy="1046162"/>
          </a:xfrm>
          <a:custGeom>
            <a:avLst/>
            <a:gdLst>
              <a:gd name="T0" fmla="*/ 2147483647 w 722"/>
              <a:gd name="T1" fmla="*/ 2147483647 h 854"/>
              <a:gd name="T2" fmla="*/ 2147483647 w 722"/>
              <a:gd name="T3" fmla="*/ 2147483647 h 854"/>
              <a:gd name="T4" fmla="*/ 2147483647 w 722"/>
              <a:gd name="T5" fmla="*/ 2147483647 h 854"/>
              <a:gd name="T6" fmla="*/ 2147483647 w 722"/>
              <a:gd name="T7" fmla="*/ 2147483647 h 854"/>
              <a:gd name="T8" fmla="*/ 2147483647 w 722"/>
              <a:gd name="T9" fmla="*/ 2147483647 h 854"/>
              <a:gd name="T10" fmla="*/ 2147483647 w 722"/>
              <a:gd name="T11" fmla="*/ 2147483647 h 854"/>
              <a:gd name="T12" fmla="*/ 2147483647 w 722"/>
              <a:gd name="T13" fmla="*/ 2147483647 h 854"/>
              <a:gd name="T14" fmla="*/ 2147483647 w 722"/>
              <a:gd name="T15" fmla="*/ 2147483647 h 854"/>
              <a:gd name="T16" fmla="*/ 2147483647 w 722"/>
              <a:gd name="T17" fmla="*/ 2147483647 h 854"/>
              <a:gd name="T18" fmla="*/ 0 w 722"/>
              <a:gd name="T19" fmla="*/ 2147483647 h 854"/>
              <a:gd name="T20" fmla="*/ 2147483647 w 722"/>
              <a:gd name="T21" fmla="*/ 2147483647 h 854"/>
              <a:gd name="T22" fmla="*/ 2147483647 w 722"/>
              <a:gd name="T23" fmla="*/ 2147483647 h 854"/>
              <a:gd name="T24" fmla="*/ 2147483647 w 722"/>
              <a:gd name="T25" fmla="*/ 2147483647 h 854"/>
              <a:gd name="T26" fmla="*/ 2147483647 w 722"/>
              <a:gd name="T27" fmla="*/ 2147483647 h 854"/>
              <a:gd name="T28" fmla="*/ 2147483647 w 722"/>
              <a:gd name="T29" fmla="*/ 2147483647 h 854"/>
              <a:gd name="T30" fmla="*/ 2147483647 w 722"/>
              <a:gd name="T31" fmla="*/ 2147483647 h 854"/>
              <a:gd name="T32" fmla="*/ 2147483647 w 722"/>
              <a:gd name="T33" fmla="*/ 2147483647 h 854"/>
              <a:gd name="T34" fmla="*/ 2147483647 w 722"/>
              <a:gd name="T35" fmla="*/ 2147483647 h 854"/>
              <a:gd name="T36" fmla="*/ 2147483647 w 722"/>
              <a:gd name="T37" fmla="*/ 2147483647 h 854"/>
              <a:gd name="T38" fmla="*/ 2147483647 w 722"/>
              <a:gd name="T39" fmla="*/ 2147483647 h 854"/>
              <a:gd name="T40" fmla="*/ 2147483647 w 722"/>
              <a:gd name="T41" fmla="*/ 2147483647 h 854"/>
              <a:gd name="T42" fmla="*/ 2147483647 w 722"/>
              <a:gd name="T43" fmla="*/ 2147483647 h 854"/>
              <a:gd name="T44" fmla="*/ 2147483647 w 722"/>
              <a:gd name="T45" fmla="*/ 2147483647 h 854"/>
              <a:gd name="T46" fmla="*/ 2147483647 w 722"/>
              <a:gd name="T47" fmla="*/ 2147483647 h 854"/>
              <a:gd name="T48" fmla="*/ 2147483647 w 722"/>
              <a:gd name="T49" fmla="*/ 2147483647 h 854"/>
              <a:gd name="T50" fmla="*/ 2147483647 w 722"/>
              <a:gd name="T51" fmla="*/ 2147483647 h 854"/>
              <a:gd name="T52" fmla="*/ 2147483647 w 722"/>
              <a:gd name="T53" fmla="*/ 2147483647 h 854"/>
              <a:gd name="T54" fmla="*/ 2147483647 w 722"/>
              <a:gd name="T55" fmla="*/ 2147483647 h 854"/>
              <a:gd name="T56" fmla="*/ 2147483647 w 722"/>
              <a:gd name="T57" fmla="*/ 2147483647 h 854"/>
              <a:gd name="T58" fmla="*/ 2147483647 w 722"/>
              <a:gd name="T59" fmla="*/ 2147483647 h 854"/>
              <a:gd name="T60" fmla="*/ 2147483647 w 722"/>
              <a:gd name="T61" fmla="*/ 2147483647 h 854"/>
              <a:gd name="T62" fmla="*/ 2147483647 w 722"/>
              <a:gd name="T63" fmla="*/ 2147483647 h 854"/>
              <a:gd name="T64" fmla="*/ 2147483647 w 722"/>
              <a:gd name="T65" fmla="*/ 2147483647 h 854"/>
              <a:gd name="T66" fmla="*/ 2147483647 w 722"/>
              <a:gd name="T67" fmla="*/ 2147483647 h 854"/>
              <a:gd name="T68" fmla="*/ 2147483647 w 722"/>
              <a:gd name="T69" fmla="*/ 2147483647 h 854"/>
              <a:gd name="T70" fmla="*/ 2147483647 w 722"/>
              <a:gd name="T71" fmla="*/ 2147483647 h 854"/>
              <a:gd name="T72" fmla="*/ 2147483647 w 722"/>
              <a:gd name="T73" fmla="*/ 2147483647 h 854"/>
              <a:gd name="T74" fmla="*/ 2147483647 w 722"/>
              <a:gd name="T75" fmla="*/ 2147483647 h 854"/>
              <a:gd name="T76" fmla="*/ 2147483647 w 722"/>
              <a:gd name="T77" fmla="*/ 2147483647 h 854"/>
              <a:gd name="T78" fmla="*/ 2147483647 w 722"/>
              <a:gd name="T79" fmla="*/ 2147483647 h 854"/>
              <a:gd name="T80" fmla="*/ 2147483647 w 722"/>
              <a:gd name="T81" fmla="*/ 2147483647 h 854"/>
              <a:gd name="T82" fmla="*/ 2147483647 w 722"/>
              <a:gd name="T83" fmla="*/ 2147483647 h 854"/>
              <a:gd name="T84" fmla="*/ 2147483647 w 722"/>
              <a:gd name="T85" fmla="*/ 2147483647 h 854"/>
              <a:gd name="T86" fmla="*/ 2147483647 w 722"/>
              <a:gd name="T87" fmla="*/ 2147483647 h 854"/>
              <a:gd name="T88" fmla="*/ 2147483647 w 722"/>
              <a:gd name="T89" fmla="*/ 2147483647 h 854"/>
              <a:gd name="T90" fmla="*/ 2147483647 w 722"/>
              <a:gd name="T91" fmla="*/ 2147483647 h 854"/>
              <a:gd name="T92" fmla="*/ 2147483647 w 722"/>
              <a:gd name="T93" fmla="*/ 2147483647 h 854"/>
              <a:gd name="T94" fmla="*/ 2147483647 w 722"/>
              <a:gd name="T95" fmla="*/ 2147483647 h 854"/>
              <a:gd name="T96" fmla="*/ 2147483647 w 722"/>
              <a:gd name="T97" fmla="*/ 2147483647 h 85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22"/>
              <a:gd name="T148" fmla="*/ 0 h 854"/>
              <a:gd name="T149" fmla="*/ 722 w 722"/>
              <a:gd name="T150" fmla="*/ 854 h 85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22" h="854">
                <a:moveTo>
                  <a:pt x="78" y="51"/>
                </a:moveTo>
                <a:lnTo>
                  <a:pt x="127" y="197"/>
                </a:lnTo>
                <a:lnTo>
                  <a:pt x="98" y="215"/>
                </a:lnTo>
                <a:lnTo>
                  <a:pt x="111" y="260"/>
                </a:lnTo>
                <a:lnTo>
                  <a:pt x="114" y="298"/>
                </a:lnTo>
                <a:lnTo>
                  <a:pt x="107" y="324"/>
                </a:lnTo>
                <a:lnTo>
                  <a:pt x="88" y="352"/>
                </a:lnTo>
                <a:lnTo>
                  <a:pt x="30" y="429"/>
                </a:lnTo>
                <a:lnTo>
                  <a:pt x="32" y="443"/>
                </a:lnTo>
                <a:lnTo>
                  <a:pt x="48" y="458"/>
                </a:lnTo>
                <a:lnTo>
                  <a:pt x="23" y="513"/>
                </a:lnTo>
                <a:lnTo>
                  <a:pt x="39" y="552"/>
                </a:lnTo>
                <a:lnTo>
                  <a:pt x="48" y="567"/>
                </a:lnTo>
                <a:lnTo>
                  <a:pt x="31" y="617"/>
                </a:lnTo>
                <a:lnTo>
                  <a:pt x="12" y="631"/>
                </a:lnTo>
                <a:lnTo>
                  <a:pt x="21" y="662"/>
                </a:lnTo>
                <a:lnTo>
                  <a:pt x="21" y="692"/>
                </a:lnTo>
                <a:lnTo>
                  <a:pt x="8" y="715"/>
                </a:lnTo>
                <a:lnTo>
                  <a:pt x="11" y="736"/>
                </a:lnTo>
                <a:lnTo>
                  <a:pt x="0" y="751"/>
                </a:lnTo>
                <a:lnTo>
                  <a:pt x="17" y="777"/>
                </a:lnTo>
                <a:lnTo>
                  <a:pt x="32" y="774"/>
                </a:lnTo>
                <a:lnTo>
                  <a:pt x="32" y="804"/>
                </a:lnTo>
                <a:lnTo>
                  <a:pt x="41" y="818"/>
                </a:lnTo>
                <a:lnTo>
                  <a:pt x="54" y="801"/>
                </a:lnTo>
                <a:lnTo>
                  <a:pt x="66" y="804"/>
                </a:lnTo>
                <a:lnTo>
                  <a:pt x="72" y="824"/>
                </a:lnTo>
                <a:lnTo>
                  <a:pt x="81" y="835"/>
                </a:lnTo>
                <a:lnTo>
                  <a:pt x="81" y="853"/>
                </a:lnTo>
                <a:lnTo>
                  <a:pt x="112" y="804"/>
                </a:lnTo>
                <a:lnTo>
                  <a:pt x="112" y="794"/>
                </a:lnTo>
                <a:lnTo>
                  <a:pt x="127" y="781"/>
                </a:lnTo>
                <a:lnTo>
                  <a:pt x="152" y="797"/>
                </a:lnTo>
                <a:lnTo>
                  <a:pt x="168" y="767"/>
                </a:lnTo>
                <a:lnTo>
                  <a:pt x="179" y="750"/>
                </a:lnTo>
                <a:lnTo>
                  <a:pt x="176" y="733"/>
                </a:lnTo>
                <a:lnTo>
                  <a:pt x="168" y="733"/>
                </a:lnTo>
                <a:lnTo>
                  <a:pt x="145" y="715"/>
                </a:lnTo>
                <a:lnTo>
                  <a:pt x="164" y="705"/>
                </a:lnTo>
                <a:lnTo>
                  <a:pt x="213" y="644"/>
                </a:lnTo>
                <a:lnTo>
                  <a:pt x="255" y="624"/>
                </a:lnTo>
                <a:lnTo>
                  <a:pt x="342" y="583"/>
                </a:lnTo>
                <a:lnTo>
                  <a:pt x="383" y="556"/>
                </a:lnTo>
                <a:lnTo>
                  <a:pt x="442" y="531"/>
                </a:lnTo>
                <a:lnTo>
                  <a:pt x="488" y="485"/>
                </a:lnTo>
                <a:lnTo>
                  <a:pt x="497" y="453"/>
                </a:lnTo>
                <a:lnTo>
                  <a:pt x="518" y="456"/>
                </a:lnTo>
                <a:lnTo>
                  <a:pt x="598" y="396"/>
                </a:lnTo>
                <a:lnTo>
                  <a:pt x="708" y="286"/>
                </a:lnTo>
                <a:lnTo>
                  <a:pt x="705" y="269"/>
                </a:lnTo>
                <a:lnTo>
                  <a:pt x="689" y="218"/>
                </a:lnTo>
                <a:lnTo>
                  <a:pt x="665" y="188"/>
                </a:lnTo>
                <a:lnTo>
                  <a:pt x="662" y="174"/>
                </a:lnTo>
                <a:lnTo>
                  <a:pt x="668" y="163"/>
                </a:lnTo>
                <a:lnTo>
                  <a:pt x="684" y="156"/>
                </a:lnTo>
                <a:lnTo>
                  <a:pt x="721" y="143"/>
                </a:lnTo>
                <a:lnTo>
                  <a:pt x="711" y="137"/>
                </a:lnTo>
                <a:lnTo>
                  <a:pt x="692" y="129"/>
                </a:lnTo>
                <a:lnTo>
                  <a:pt x="674" y="109"/>
                </a:lnTo>
                <a:lnTo>
                  <a:pt x="680" y="95"/>
                </a:lnTo>
                <a:lnTo>
                  <a:pt x="668" y="95"/>
                </a:lnTo>
                <a:lnTo>
                  <a:pt x="649" y="102"/>
                </a:lnTo>
                <a:lnTo>
                  <a:pt x="644" y="95"/>
                </a:lnTo>
                <a:lnTo>
                  <a:pt x="647" y="85"/>
                </a:lnTo>
                <a:lnTo>
                  <a:pt x="628" y="88"/>
                </a:lnTo>
                <a:lnTo>
                  <a:pt x="613" y="82"/>
                </a:lnTo>
                <a:lnTo>
                  <a:pt x="598" y="99"/>
                </a:lnTo>
                <a:lnTo>
                  <a:pt x="577" y="116"/>
                </a:lnTo>
                <a:lnTo>
                  <a:pt x="567" y="116"/>
                </a:lnTo>
                <a:lnTo>
                  <a:pt x="580" y="126"/>
                </a:lnTo>
                <a:lnTo>
                  <a:pt x="567" y="133"/>
                </a:lnTo>
                <a:lnTo>
                  <a:pt x="543" y="137"/>
                </a:lnTo>
                <a:lnTo>
                  <a:pt x="521" y="143"/>
                </a:lnTo>
                <a:lnTo>
                  <a:pt x="506" y="137"/>
                </a:lnTo>
                <a:lnTo>
                  <a:pt x="497" y="126"/>
                </a:lnTo>
                <a:lnTo>
                  <a:pt x="473" y="126"/>
                </a:lnTo>
                <a:lnTo>
                  <a:pt x="454" y="122"/>
                </a:lnTo>
                <a:lnTo>
                  <a:pt x="436" y="133"/>
                </a:lnTo>
                <a:lnTo>
                  <a:pt x="411" y="140"/>
                </a:lnTo>
                <a:lnTo>
                  <a:pt x="387" y="129"/>
                </a:lnTo>
                <a:lnTo>
                  <a:pt x="366" y="116"/>
                </a:lnTo>
                <a:lnTo>
                  <a:pt x="350" y="102"/>
                </a:lnTo>
                <a:lnTo>
                  <a:pt x="347" y="92"/>
                </a:lnTo>
                <a:lnTo>
                  <a:pt x="360" y="85"/>
                </a:lnTo>
                <a:lnTo>
                  <a:pt x="363" y="74"/>
                </a:lnTo>
                <a:lnTo>
                  <a:pt x="357" y="68"/>
                </a:lnTo>
                <a:lnTo>
                  <a:pt x="335" y="65"/>
                </a:lnTo>
                <a:lnTo>
                  <a:pt x="316" y="54"/>
                </a:lnTo>
                <a:lnTo>
                  <a:pt x="286" y="48"/>
                </a:lnTo>
                <a:lnTo>
                  <a:pt x="271" y="54"/>
                </a:lnTo>
                <a:lnTo>
                  <a:pt x="247" y="44"/>
                </a:lnTo>
                <a:lnTo>
                  <a:pt x="201" y="24"/>
                </a:lnTo>
                <a:lnTo>
                  <a:pt x="168" y="24"/>
                </a:lnTo>
                <a:lnTo>
                  <a:pt x="139" y="10"/>
                </a:lnTo>
                <a:lnTo>
                  <a:pt x="122" y="0"/>
                </a:lnTo>
                <a:lnTo>
                  <a:pt x="102" y="6"/>
                </a:lnTo>
                <a:lnTo>
                  <a:pt x="94" y="20"/>
                </a:lnTo>
                <a:lnTo>
                  <a:pt x="78" y="51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99" name="Freeform 29"/>
          <p:cNvSpPr>
            <a:spLocks/>
          </p:cNvSpPr>
          <p:nvPr/>
        </p:nvSpPr>
        <p:spPr bwMode="auto">
          <a:xfrm>
            <a:off x="6681788" y="2333625"/>
            <a:ext cx="927100" cy="1316038"/>
          </a:xfrm>
          <a:custGeom>
            <a:avLst/>
            <a:gdLst>
              <a:gd name="T0" fmla="*/ 2147483647 w 689"/>
              <a:gd name="T1" fmla="*/ 2147483647 h 1073"/>
              <a:gd name="T2" fmla="*/ 2147483647 w 689"/>
              <a:gd name="T3" fmla="*/ 2147483647 h 1073"/>
              <a:gd name="T4" fmla="*/ 2147483647 w 689"/>
              <a:gd name="T5" fmla="*/ 2147483647 h 1073"/>
              <a:gd name="T6" fmla="*/ 2147483647 w 689"/>
              <a:gd name="T7" fmla="*/ 2147483647 h 1073"/>
              <a:gd name="T8" fmla="*/ 2147483647 w 689"/>
              <a:gd name="T9" fmla="*/ 2147483647 h 1073"/>
              <a:gd name="T10" fmla="*/ 2147483647 w 689"/>
              <a:gd name="T11" fmla="*/ 2147483647 h 1073"/>
              <a:gd name="T12" fmla="*/ 2147483647 w 689"/>
              <a:gd name="T13" fmla="*/ 2147483647 h 1073"/>
              <a:gd name="T14" fmla="*/ 2147483647 w 689"/>
              <a:gd name="T15" fmla="*/ 2147483647 h 1073"/>
              <a:gd name="T16" fmla="*/ 2147483647 w 689"/>
              <a:gd name="T17" fmla="*/ 2147483647 h 1073"/>
              <a:gd name="T18" fmla="*/ 2147483647 w 689"/>
              <a:gd name="T19" fmla="*/ 2147483647 h 1073"/>
              <a:gd name="T20" fmla="*/ 2147483647 w 689"/>
              <a:gd name="T21" fmla="*/ 2147483647 h 1073"/>
              <a:gd name="T22" fmla="*/ 2147483647 w 689"/>
              <a:gd name="T23" fmla="*/ 2147483647 h 1073"/>
              <a:gd name="T24" fmla="*/ 2147483647 w 689"/>
              <a:gd name="T25" fmla="*/ 2147483647 h 1073"/>
              <a:gd name="T26" fmla="*/ 2147483647 w 689"/>
              <a:gd name="T27" fmla="*/ 2147483647 h 1073"/>
              <a:gd name="T28" fmla="*/ 2147483647 w 689"/>
              <a:gd name="T29" fmla="*/ 2147483647 h 1073"/>
              <a:gd name="T30" fmla="*/ 2147483647 w 689"/>
              <a:gd name="T31" fmla="*/ 2147483647 h 1073"/>
              <a:gd name="T32" fmla="*/ 2147483647 w 689"/>
              <a:gd name="T33" fmla="*/ 2147483647 h 1073"/>
              <a:gd name="T34" fmla="*/ 2147483647 w 689"/>
              <a:gd name="T35" fmla="*/ 2147483647 h 1073"/>
              <a:gd name="T36" fmla="*/ 2147483647 w 689"/>
              <a:gd name="T37" fmla="*/ 2147483647 h 1073"/>
              <a:gd name="T38" fmla="*/ 2147483647 w 689"/>
              <a:gd name="T39" fmla="*/ 2147483647 h 1073"/>
              <a:gd name="T40" fmla="*/ 2147483647 w 689"/>
              <a:gd name="T41" fmla="*/ 2147483647 h 1073"/>
              <a:gd name="T42" fmla="*/ 2147483647 w 689"/>
              <a:gd name="T43" fmla="*/ 2147483647 h 1073"/>
              <a:gd name="T44" fmla="*/ 2147483647 w 689"/>
              <a:gd name="T45" fmla="*/ 2147483647 h 1073"/>
              <a:gd name="T46" fmla="*/ 2147483647 w 689"/>
              <a:gd name="T47" fmla="*/ 2147483647 h 1073"/>
              <a:gd name="T48" fmla="*/ 2147483647 w 689"/>
              <a:gd name="T49" fmla="*/ 2147483647 h 1073"/>
              <a:gd name="T50" fmla="*/ 2147483647 w 689"/>
              <a:gd name="T51" fmla="*/ 2147483647 h 1073"/>
              <a:gd name="T52" fmla="*/ 2147483647 w 689"/>
              <a:gd name="T53" fmla="*/ 2147483647 h 1073"/>
              <a:gd name="T54" fmla="*/ 2147483647 w 689"/>
              <a:gd name="T55" fmla="*/ 2147483647 h 1073"/>
              <a:gd name="T56" fmla="*/ 2147483647 w 689"/>
              <a:gd name="T57" fmla="*/ 2147483647 h 1073"/>
              <a:gd name="T58" fmla="*/ 2147483647 w 689"/>
              <a:gd name="T59" fmla="*/ 2147483647 h 1073"/>
              <a:gd name="T60" fmla="*/ 2147483647 w 689"/>
              <a:gd name="T61" fmla="*/ 2147483647 h 1073"/>
              <a:gd name="T62" fmla="*/ 2147483647 w 689"/>
              <a:gd name="T63" fmla="*/ 2147483647 h 1073"/>
              <a:gd name="T64" fmla="*/ 2147483647 w 689"/>
              <a:gd name="T65" fmla="*/ 2147483647 h 1073"/>
              <a:gd name="T66" fmla="*/ 2147483647 w 689"/>
              <a:gd name="T67" fmla="*/ 2147483647 h 1073"/>
              <a:gd name="T68" fmla="*/ 2147483647 w 689"/>
              <a:gd name="T69" fmla="*/ 2147483647 h 1073"/>
              <a:gd name="T70" fmla="*/ 2147483647 w 689"/>
              <a:gd name="T71" fmla="*/ 2147483647 h 1073"/>
              <a:gd name="T72" fmla="*/ 2147483647 w 689"/>
              <a:gd name="T73" fmla="*/ 2147483647 h 1073"/>
              <a:gd name="T74" fmla="*/ 2147483647 w 689"/>
              <a:gd name="T75" fmla="*/ 2147483647 h 1073"/>
              <a:gd name="T76" fmla="*/ 2147483647 w 689"/>
              <a:gd name="T77" fmla="*/ 2147483647 h 1073"/>
              <a:gd name="T78" fmla="*/ 2147483647 w 689"/>
              <a:gd name="T79" fmla="*/ 2147483647 h 1073"/>
              <a:gd name="T80" fmla="*/ 2147483647 w 689"/>
              <a:gd name="T81" fmla="*/ 2147483647 h 1073"/>
              <a:gd name="T82" fmla="*/ 2147483647 w 689"/>
              <a:gd name="T83" fmla="*/ 2147483647 h 1073"/>
              <a:gd name="T84" fmla="*/ 2147483647 w 689"/>
              <a:gd name="T85" fmla="*/ 2147483647 h 1073"/>
              <a:gd name="T86" fmla="*/ 2147483647 w 689"/>
              <a:gd name="T87" fmla="*/ 2147483647 h 1073"/>
              <a:gd name="T88" fmla="*/ 2147483647 w 689"/>
              <a:gd name="T89" fmla="*/ 2147483647 h 1073"/>
              <a:gd name="T90" fmla="*/ 2147483647 w 689"/>
              <a:gd name="T91" fmla="*/ 2147483647 h 1073"/>
              <a:gd name="T92" fmla="*/ 2147483647 w 689"/>
              <a:gd name="T93" fmla="*/ 2147483647 h 1073"/>
              <a:gd name="T94" fmla="*/ 2147483647 w 689"/>
              <a:gd name="T95" fmla="*/ 2147483647 h 1073"/>
              <a:gd name="T96" fmla="*/ 2147483647 w 689"/>
              <a:gd name="T97" fmla="*/ 2147483647 h 1073"/>
              <a:gd name="T98" fmla="*/ 2147483647 w 689"/>
              <a:gd name="T99" fmla="*/ 2147483647 h 1073"/>
              <a:gd name="T100" fmla="*/ 2147483647 w 689"/>
              <a:gd name="T101" fmla="*/ 2147483647 h 1073"/>
              <a:gd name="T102" fmla="*/ 2147483647 w 689"/>
              <a:gd name="T103" fmla="*/ 2147483647 h 1073"/>
              <a:gd name="T104" fmla="*/ 2147483647 w 689"/>
              <a:gd name="T105" fmla="*/ 2147483647 h 1073"/>
              <a:gd name="T106" fmla="*/ 2147483647 w 689"/>
              <a:gd name="T107" fmla="*/ 2147483647 h 1073"/>
              <a:gd name="T108" fmla="*/ 2147483647 w 689"/>
              <a:gd name="T109" fmla="*/ 2147483647 h 1073"/>
              <a:gd name="T110" fmla="*/ 2147483647 w 689"/>
              <a:gd name="T111" fmla="*/ 2147483647 h 10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689"/>
              <a:gd name="T169" fmla="*/ 0 h 1073"/>
              <a:gd name="T170" fmla="*/ 689 w 689"/>
              <a:gd name="T171" fmla="*/ 1073 h 107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689" h="1073">
                <a:moveTo>
                  <a:pt x="639" y="53"/>
                </a:moveTo>
                <a:lnTo>
                  <a:pt x="688" y="204"/>
                </a:lnTo>
                <a:lnTo>
                  <a:pt x="657" y="221"/>
                </a:lnTo>
                <a:lnTo>
                  <a:pt x="669" y="251"/>
                </a:lnTo>
                <a:lnTo>
                  <a:pt x="675" y="292"/>
                </a:lnTo>
                <a:lnTo>
                  <a:pt x="672" y="319"/>
                </a:lnTo>
                <a:lnTo>
                  <a:pt x="662" y="336"/>
                </a:lnTo>
                <a:lnTo>
                  <a:pt x="629" y="381"/>
                </a:lnTo>
                <a:lnTo>
                  <a:pt x="590" y="432"/>
                </a:lnTo>
                <a:lnTo>
                  <a:pt x="593" y="449"/>
                </a:lnTo>
                <a:lnTo>
                  <a:pt x="608" y="462"/>
                </a:lnTo>
                <a:lnTo>
                  <a:pt x="581" y="521"/>
                </a:lnTo>
                <a:lnTo>
                  <a:pt x="593" y="544"/>
                </a:lnTo>
                <a:lnTo>
                  <a:pt x="608" y="572"/>
                </a:lnTo>
                <a:lnTo>
                  <a:pt x="598" y="599"/>
                </a:lnTo>
                <a:lnTo>
                  <a:pt x="590" y="622"/>
                </a:lnTo>
                <a:lnTo>
                  <a:pt x="572" y="636"/>
                </a:lnTo>
                <a:lnTo>
                  <a:pt x="581" y="670"/>
                </a:lnTo>
                <a:lnTo>
                  <a:pt x="581" y="694"/>
                </a:lnTo>
                <a:lnTo>
                  <a:pt x="572" y="718"/>
                </a:lnTo>
                <a:lnTo>
                  <a:pt x="572" y="741"/>
                </a:lnTo>
                <a:lnTo>
                  <a:pt x="560" y="755"/>
                </a:lnTo>
                <a:lnTo>
                  <a:pt x="560" y="761"/>
                </a:lnTo>
                <a:lnTo>
                  <a:pt x="547" y="765"/>
                </a:lnTo>
                <a:lnTo>
                  <a:pt x="538" y="779"/>
                </a:lnTo>
                <a:lnTo>
                  <a:pt x="532" y="772"/>
                </a:lnTo>
                <a:lnTo>
                  <a:pt x="514" y="758"/>
                </a:lnTo>
                <a:lnTo>
                  <a:pt x="495" y="758"/>
                </a:lnTo>
                <a:lnTo>
                  <a:pt x="477" y="769"/>
                </a:lnTo>
                <a:lnTo>
                  <a:pt x="447" y="803"/>
                </a:lnTo>
                <a:lnTo>
                  <a:pt x="437" y="809"/>
                </a:lnTo>
                <a:lnTo>
                  <a:pt x="441" y="820"/>
                </a:lnTo>
                <a:lnTo>
                  <a:pt x="471" y="872"/>
                </a:lnTo>
                <a:lnTo>
                  <a:pt x="474" y="884"/>
                </a:lnTo>
                <a:lnTo>
                  <a:pt x="471" y="898"/>
                </a:lnTo>
                <a:lnTo>
                  <a:pt x="460" y="906"/>
                </a:lnTo>
                <a:lnTo>
                  <a:pt x="434" y="935"/>
                </a:lnTo>
                <a:lnTo>
                  <a:pt x="422" y="959"/>
                </a:lnTo>
                <a:lnTo>
                  <a:pt x="411" y="949"/>
                </a:lnTo>
                <a:lnTo>
                  <a:pt x="395" y="943"/>
                </a:lnTo>
                <a:lnTo>
                  <a:pt x="388" y="949"/>
                </a:lnTo>
                <a:lnTo>
                  <a:pt x="388" y="986"/>
                </a:lnTo>
                <a:lnTo>
                  <a:pt x="386" y="1007"/>
                </a:lnTo>
                <a:lnTo>
                  <a:pt x="380" y="1011"/>
                </a:lnTo>
                <a:lnTo>
                  <a:pt x="353" y="1023"/>
                </a:lnTo>
                <a:lnTo>
                  <a:pt x="347" y="1034"/>
                </a:lnTo>
                <a:lnTo>
                  <a:pt x="340" y="1054"/>
                </a:lnTo>
                <a:lnTo>
                  <a:pt x="334" y="1068"/>
                </a:lnTo>
                <a:lnTo>
                  <a:pt x="325" y="1072"/>
                </a:lnTo>
                <a:lnTo>
                  <a:pt x="310" y="1068"/>
                </a:lnTo>
                <a:lnTo>
                  <a:pt x="301" y="1061"/>
                </a:lnTo>
                <a:lnTo>
                  <a:pt x="301" y="1041"/>
                </a:lnTo>
                <a:lnTo>
                  <a:pt x="291" y="1031"/>
                </a:lnTo>
                <a:lnTo>
                  <a:pt x="276" y="1044"/>
                </a:lnTo>
                <a:lnTo>
                  <a:pt x="246" y="1061"/>
                </a:lnTo>
                <a:lnTo>
                  <a:pt x="240" y="1037"/>
                </a:lnTo>
                <a:lnTo>
                  <a:pt x="224" y="1027"/>
                </a:lnTo>
                <a:lnTo>
                  <a:pt x="213" y="1020"/>
                </a:lnTo>
                <a:lnTo>
                  <a:pt x="197" y="1018"/>
                </a:lnTo>
                <a:lnTo>
                  <a:pt x="179" y="989"/>
                </a:lnTo>
                <a:lnTo>
                  <a:pt x="155" y="945"/>
                </a:lnTo>
                <a:lnTo>
                  <a:pt x="140" y="952"/>
                </a:lnTo>
                <a:lnTo>
                  <a:pt x="124" y="959"/>
                </a:lnTo>
                <a:lnTo>
                  <a:pt x="84" y="877"/>
                </a:lnTo>
                <a:lnTo>
                  <a:pt x="97" y="877"/>
                </a:lnTo>
                <a:lnTo>
                  <a:pt x="122" y="850"/>
                </a:lnTo>
                <a:lnTo>
                  <a:pt x="124" y="829"/>
                </a:lnTo>
                <a:lnTo>
                  <a:pt x="137" y="820"/>
                </a:lnTo>
                <a:lnTo>
                  <a:pt x="146" y="820"/>
                </a:lnTo>
                <a:lnTo>
                  <a:pt x="155" y="827"/>
                </a:lnTo>
                <a:lnTo>
                  <a:pt x="164" y="816"/>
                </a:lnTo>
                <a:lnTo>
                  <a:pt x="164" y="799"/>
                </a:lnTo>
                <a:lnTo>
                  <a:pt x="146" y="792"/>
                </a:lnTo>
                <a:lnTo>
                  <a:pt x="149" y="755"/>
                </a:lnTo>
                <a:lnTo>
                  <a:pt x="149" y="724"/>
                </a:lnTo>
                <a:lnTo>
                  <a:pt x="149" y="715"/>
                </a:lnTo>
                <a:lnTo>
                  <a:pt x="127" y="701"/>
                </a:lnTo>
                <a:lnTo>
                  <a:pt x="57" y="622"/>
                </a:lnTo>
                <a:lnTo>
                  <a:pt x="27" y="649"/>
                </a:lnTo>
                <a:lnTo>
                  <a:pt x="12" y="609"/>
                </a:lnTo>
                <a:lnTo>
                  <a:pt x="0" y="589"/>
                </a:lnTo>
                <a:lnTo>
                  <a:pt x="20" y="550"/>
                </a:lnTo>
                <a:lnTo>
                  <a:pt x="27" y="530"/>
                </a:lnTo>
                <a:lnTo>
                  <a:pt x="36" y="550"/>
                </a:lnTo>
                <a:lnTo>
                  <a:pt x="51" y="544"/>
                </a:lnTo>
                <a:lnTo>
                  <a:pt x="46" y="516"/>
                </a:lnTo>
                <a:lnTo>
                  <a:pt x="39" y="476"/>
                </a:lnTo>
                <a:lnTo>
                  <a:pt x="69" y="453"/>
                </a:lnTo>
                <a:lnTo>
                  <a:pt x="82" y="435"/>
                </a:lnTo>
                <a:lnTo>
                  <a:pt x="89" y="384"/>
                </a:lnTo>
                <a:lnTo>
                  <a:pt x="69" y="374"/>
                </a:lnTo>
                <a:lnTo>
                  <a:pt x="63" y="350"/>
                </a:lnTo>
                <a:lnTo>
                  <a:pt x="72" y="333"/>
                </a:lnTo>
                <a:lnTo>
                  <a:pt x="132" y="335"/>
                </a:lnTo>
                <a:lnTo>
                  <a:pt x="169" y="356"/>
                </a:lnTo>
                <a:lnTo>
                  <a:pt x="204" y="293"/>
                </a:lnTo>
                <a:lnTo>
                  <a:pt x="180" y="274"/>
                </a:lnTo>
                <a:lnTo>
                  <a:pt x="186" y="203"/>
                </a:lnTo>
                <a:lnTo>
                  <a:pt x="244" y="112"/>
                </a:lnTo>
                <a:lnTo>
                  <a:pt x="247" y="94"/>
                </a:lnTo>
                <a:lnTo>
                  <a:pt x="293" y="77"/>
                </a:lnTo>
                <a:lnTo>
                  <a:pt x="319" y="31"/>
                </a:lnTo>
                <a:lnTo>
                  <a:pt x="347" y="0"/>
                </a:lnTo>
                <a:lnTo>
                  <a:pt x="368" y="23"/>
                </a:lnTo>
                <a:lnTo>
                  <a:pt x="383" y="23"/>
                </a:lnTo>
                <a:lnTo>
                  <a:pt x="411" y="34"/>
                </a:lnTo>
                <a:lnTo>
                  <a:pt x="450" y="37"/>
                </a:lnTo>
                <a:lnTo>
                  <a:pt x="474" y="57"/>
                </a:lnTo>
                <a:lnTo>
                  <a:pt x="505" y="71"/>
                </a:lnTo>
                <a:lnTo>
                  <a:pt x="535" y="68"/>
                </a:lnTo>
                <a:lnTo>
                  <a:pt x="575" y="57"/>
                </a:lnTo>
                <a:lnTo>
                  <a:pt x="608" y="57"/>
                </a:lnTo>
                <a:lnTo>
                  <a:pt x="639" y="53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500" name="Freeform 30"/>
          <p:cNvSpPr>
            <a:spLocks/>
          </p:cNvSpPr>
          <p:nvPr/>
        </p:nvSpPr>
        <p:spPr bwMode="auto">
          <a:xfrm>
            <a:off x="6610350" y="2155825"/>
            <a:ext cx="538163" cy="615950"/>
          </a:xfrm>
          <a:custGeom>
            <a:avLst/>
            <a:gdLst>
              <a:gd name="T0" fmla="*/ 2147483647 w 401"/>
              <a:gd name="T1" fmla="*/ 2147483647 h 503"/>
              <a:gd name="T2" fmla="*/ 2147483647 w 401"/>
              <a:gd name="T3" fmla="*/ 2147483647 h 503"/>
              <a:gd name="T4" fmla="*/ 2147483647 w 401"/>
              <a:gd name="T5" fmla="*/ 2147483647 h 503"/>
              <a:gd name="T6" fmla="*/ 2147483647 w 401"/>
              <a:gd name="T7" fmla="*/ 2147483647 h 503"/>
              <a:gd name="T8" fmla="*/ 2147483647 w 401"/>
              <a:gd name="T9" fmla="*/ 2147483647 h 503"/>
              <a:gd name="T10" fmla="*/ 2147483647 w 401"/>
              <a:gd name="T11" fmla="*/ 2147483647 h 503"/>
              <a:gd name="T12" fmla="*/ 2147483647 w 401"/>
              <a:gd name="T13" fmla="*/ 2147483647 h 503"/>
              <a:gd name="T14" fmla="*/ 2147483647 w 401"/>
              <a:gd name="T15" fmla="*/ 2147483647 h 503"/>
              <a:gd name="T16" fmla="*/ 2147483647 w 401"/>
              <a:gd name="T17" fmla="*/ 2147483647 h 503"/>
              <a:gd name="T18" fmla="*/ 2147483647 w 401"/>
              <a:gd name="T19" fmla="*/ 2147483647 h 503"/>
              <a:gd name="T20" fmla="*/ 2147483647 w 401"/>
              <a:gd name="T21" fmla="*/ 2147483647 h 503"/>
              <a:gd name="T22" fmla="*/ 2147483647 w 401"/>
              <a:gd name="T23" fmla="*/ 2147483647 h 503"/>
              <a:gd name="T24" fmla="*/ 2147483647 w 401"/>
              <a:gd name="T25" fmla="*/ 2147483647 h 503"/>
              <a:gd name="T26" fmla="*/ 2147483647 w 401"/>
              <a:gd name="T27" fmla="*/ 2147483647 h 503"/>
              <a:gd name="T28" fmla="*/ 2147483647 w 401"/>
              <a:gd name="T29" fmla="*/ 2147483647 h 503"/>
              <a:gd name="T30" fmla="*/ 2147483647 w 401"/>
              <a:gd name="T31" fmla="*/ 2147483647 h 503"/>
              <a:gd name="T32" fmla="*/ 2147483647 w 401"/>
              <a:gd name="T33" fmla="*/ 0 h 503"/>
              <a:gd name="T34" fmla="*/ 2147483647 w 401"/>
              <a:gd name="T35" fmla="*/ 2147483647 h 503"/>
              <a:gd name="T36" fmla="*/ 2147483647 w 401"/>
              <a:gd name="T37" fmla="*/ 2147483647 h 503"/>
              <a:gd name="T38" fmla="*/ 2147483647 w 401"/>
              <a:gd name="T39" fmla="*/ 2147483647 h 503"/>
              <a:gd name="T40" fmla="*/ 2147483647 w 401"/>
              <a:gd name="T41" fmla="*/ 2147483647 h 503"/>
              <a:gd name="T42" fmla="*/ 2147483647 w 401"/>
              <a:gd name="T43" fmla="*/ 2147483647 h 503"/>
              <a:gd name="T44" fmla="*/ 2147483647 w 401"/>
              <a:gd name="T45" fmla="*/ 2147483647 h 503"/>
              <a:gd name="T46" fmla="*/ 2147483647 w 401"/>
              <a:gd name="T47" fmla="*/ 2147483647 h 503"/>
              <a:gd name="T48" fmla="*/ 2147483647 w 401"/>
              <a:gd name="T49" fmla="*/ 2147483647 h 503"/>
              <a:gd name="T50" fmla="*/ 2147483647 w 401"/>
              <a:gd name="T51" fmla="*/ 2147483647 h 503"/>
              <a:gd name="T52" fmla="*/ 2147483647 w 401"/>
              <a:gd name="T53" fmla="*/ 2147483647 h 503"/>
              <a:gd name="T54" fmla="*/ 2147483647 w 401"/>
              <a:gd name="T55" fmla="*/ 2147483647 h 503"/>
              <a:gd name="T56" fmla="*/ 2147483647 w 401"/>
              <a:gd name="T57" fmla="*/ 2147483647 h 503"/>
              <a:gd name="T58" fmla="*/ 2147483647 w 401"/>
              <a:gd name="T59" fmla="*/ 2147483647 h 503"/>
              <a:gd name="T60" fmla="*/ 2147483647 w 401"/>
              <a:gd name="T61" fmla="*/ 2147483647 h 503"/>
              <a:gd name="T62" fmla="*/ 0 w 401"/>
              <a:gd name="T63" fmla="*/ 2147483647 h 503"/>
              <a:gd name="T64" fmla="*/ 2147483647 w 401"/>
              <a:gd name="T65" fmla="*/ 2147483647 h 503"/>
              <a:gd name="T66" fmla="*/ 2147483647 w 401"/>
              <a:gd name="T67" fmla="*/ 2147483647 h 503"/>
              <a:gd name="T68" fmla="*/ 2147483647 w 401"/>
              <a:gd name="T69" fmla="*/ 2147483647 h 503"/>
              <a:gd name="T70" fmla="*/ 2147483647 w 401"/>
              <a:gd name="T71" fmla="*/ 2147483647 h 503"/>
              <a:gd name="T72" fmla="*/ 2147483647 w 401"/>
              <a:gd name="T73" fmla="*/ 2147483647 h 503"/>
              <a:gd name="T74" fmla="*/ 2147483647 w 401"/>
              <a:gd name="T75" fmla="*/ 2147483647 h 503"/>
              <a:gd name="T76" fmla="*/ 2147483647 w 401"/>
              <a:gd name="T77" fmla="*/ 2147483647 h 503"/>
              <a:gd name="T78" fmla="*/ 2147483647 w 401"/>
              <a:gd name="T79" fmla="*/ 2147483647 h 503"/>
              <a:gd name="T80" fmla="*/ 2147483647 w 401"/>
              <a:gd name="T81" fmla="*/ 2147483647 h 503"/>
              <a:gd name="T82" fmla="*/ 2147483647 w 401"/>
              <a:gd name="T83" fmla="*/ 2147483647 h 503"/>
              <a:gd name="T84" fmla="*/ 2147483647 w 401"/>
              <a:gd name="T85" fmla="*/ 2147483647 h 503"/>
              <a:gd name="T86" fmla="*/ 2147483647 w 401"/>
              <a:gd name="T87" fmla="*/ 2147483647 h 503"/>
              <a:gd name="T88" fmla="*/ 2147483647 w 401"/>
              <a:gd name="T89" fmla="*/ 2147483647 h 503"/>
              <a:gd name="T90" fmla="*/ 2147483647 w 401"/>
              <a:gd name="T91" fmla="*/ 2147483647 h 503"/>
              <a:gd name="T92" fmla="*/ 2147483647 w 401"/>
              <a:gd name="T93" fmla="*/ 2147483647 h 503"/>
              <a:gd name="T94" fmla="*/ 2147483647 w 401"/>
              <a:gd name="T95" fmla="*/ 2147483647 h 503"/>
              <a:gd name="T96" fmla="*/ 2147483647 w 401"/>
              <a:gd name="T97" fmla="*/ 2147483647 h 503"/>
              <a:gd name="T98" fmla="*/ 2147483647 w 401"/>
              <a:gd name="T99" fmla="*/ 2147483647 h 503"/>
              <a:gd name="T100" fmla="*/ 2147483647 w 401"/>
              <a:gd name="T101" fmla="*/ 2147483647 h 503"/>
              <a:gd name="T102" fmla="*/ 2147483647 w 401"/>
              <a:gd name="T103" fmla="*/ 2147483647 h 503"/>
              <a:gd name="T104" fmla="*/ 2147483647 w 401"/>
              <a:gd name="T105" fmla="*/ 2147483647 h 503"/>
              <a:gd name="T106" fmla="*/ 2147483647 w 401"/>
              <a:gd name="T107" fmla="*/ 2147483647 h 503"/>
              <a:gd name="T108" fmla="*/ 2147483647 w 401"/>
              <a:gd name="T109" fmla="*/ 2147483647 h 50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01"/>
              <a:gd name="T166" fmla="*/ 0 h 503"/>
              <a:gd name="T167" fmla="*/ 401 w 401"/>
              <a:gd name="T168" fmla="*/ 503 h 50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01" h="503">
                <a:moveTo>
                  <a:pt x="400" y="142"/>
                </a:moveTo>
                <a:lnTo>
                  <a:pt x="389" y="130"/>
                </a:lnTo>
                <a:lnTo>
                  <a:pt x="365" y="130"/>
                </a:lnTo>
                <a:lnTo>
                  <a:pt x="338" y="122"/>
                </a:lnTo>
                <a:lnTo>
                  <a:pt x="289" y="106"/>
                </a:lnTo>
                <a:lnTo>
                  <a:pt x="267" y="78"/>
                </a:lnTo>
                <a:lnTo>
                  <a:pt x="258" y="73"/>
                </a:lnTo>
                <a:lnTo>
                  <a:pt x="252" y="85"/>
                </a:lnTo>
                <a:lnTo>
                  <a:pt x="246" y="110"/>
                </a:lnTo>
                <a:lnTo>
                  <a:pt x="228" y="88"/>
                </a:lnTo>
                <a:lnTo>
                  <a:pt x="225" y="76"/>
                </a:lnTo>
                <a:lnTo>
                  <a:pt x="241" y="62"/>
                </a:lnTo>
                <a:lnTo>
                  <a:pt x="244" y="58"/>
                </a:lnTo>
                <a:lnTo>
                  <a:pt x="225" y="14"/>
                </a:lnTo>
                <a:lnTo>
                  <a:pt x="204" y="21"/>
                </a:lnTo>
                <a:lnTo>
                  <a:pt x="179" y="21"/>
                </a:lnTo>
                <a:lnTo>
                  <a:pt x="147" y="0"/>
                </a:lnTo>
                <a:lnTo>
                  <a:pt x="142" y="22"/>
                </a:lnTo>
                <a:lnTo>
                  <a:pt x="138" y="41"/>
                </a:lnTo>
                <a:lnTo>
                  <a:pt x="122" y="48"/>
                </a:lnTo>
                <a:lnTo>
                  <a:pt x="109" y="58"/>
                </a:lnTo>
                <a:lnTo>
                  <a:pt x="103" y="82"/>
                </a:lnTo>
                <a:lnTo>
                  <a:pt x="98" y="99"/>
                </a:lnTo>
                <a:lnTo>
                  <a:pt x="72" y="119"/>
                </a:lnTo>
                <a:lnTo>
                  <a:pt x="66" y="144"/>
                </a:lnTo>
                <a:lnTo>
                  <a:pt x="54" y="153"/>
                </a:lnTo>
                <a:lnTo>
                  <a:pt x="39" y="160"/>
                </a:lnTo>
                <a:lnTo>
                  <a:pt x="38" y="187"/>
                </a:lnTo>
                <a:lnTo>
                  <a:pt x="27" y="205"/>
                </a:lnTo>
                <a:lnTo>
                  <a:pt x="14" y="232"/>
                </a:lnTo>
                <a:lnTo>
                  <a:pt x="17" y="249"/>
                </a:lnTo>
                <a:lnTo>
                  <a:pt x="0" y="262"/>
                </a:lnTo>
                <a:lnTo>
                  <a:pt x="5" y="283"/>
                </a:lnTo>
                <a:lnTo>
                  <a:pt x="2" y="310"/>
                </a:lnTo>
                <a:lnTo>
                  <a:pt x="27" y="331"/>
                </a:lnTo>
                <a:lnTo>
                  <a:pt x="44" y="346"/>
                </a:lnTo>
                <a:lnTo>
                  <a:pt x="67" y="333"/>
                </a:lnTo>
                <a:lnTo>
                  <a:pt x="94" y="348"/>
                </a:lnTo>
                <a:lnTo>
                  <a:pt x="106" y="369"/>
                </a:lnTo>
                <a:lnTo>
                  <a:pt x="112" y="392"/>
                </a:lnTo>
                <a:lnTo>
                  <a:pt x="147" y="399"/>
                </a:lnTo>
                <a:lnTo>
                  <a:pt x="161" y="409"/>
                </a:lnTo>
                <a:lnTo>
                  <a:pt x="158" y="436"/>
                </a:lnTo>
                <a:lnTo>
                  <a:pt x="134" y="441"/>
                </a:lnTo>
                <a:lnTo>
                  <a:pt x="131" y="479"/>
                </a:lnTo>
                <a:lnTo>
                  <a:pt x="188" y="479"/>
                </a:lnTo>
                <a:lnTo>
                  <a:pt x="224" y="502"/>
                </a:lnTo>
                <a:lnTo>
                  <a:pt x="258" y="436"/>
                </a:lnTo>
                <a:lnTo>
                  <a:pt x="234" y="415"/>
                </a:lnTo>
                <a:lnTo>
                  <a:pt x="241" y="344"/>
                </a:lnTo>
                <a:lnTo>
                  <a:pt x="297" y="261"/>
                </a:lnTo>
                <a:lnTo>
                  <a:pt x="302" y="238"/>
                </a:lnTo>
                <a:lnTo>
                  <a:pt x="348" y="222"/>
                </a:lnTo>
                <a:lnTo>
                  <a:pt x="374" y="174"/>
                </a:lnTo>
                <a:lnTo>
                  <a:pt x="400" y="142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501" name="Freeform 33"/>
          <p:cNvSpPr>
            <a:spLocks/>
          </p:cNvSpPr>
          <p:nvPr/>
        </p:nvSpPr>
        <p:spPr bwMode="auto">
          <a:xfrm>
            <a:off x="5176838" y="2012950"/>
            <a:ext cx="798512" cy="314325"/>
          </a:xfrm>
          <a:custGeom>
            <a:avLst/>
            <a:gdLst>
              <a:gd name="T0" fmla="*/ 2147483647 w 593"/>
              <a:gd name="T1" fmla="*/ 2147483647 h 255"/>
              <a:gd name="T2" fmla="*/ 2147483647 w 593"/>
              <a:gd name="T3" fmla="*/ 2147483647 h 255"/>
              <a:gd name="T4" fmla="*/ 2147483647 w 593"/>
              <a:gd name="T5" fmla="*/ 2147483647 h 255"/>
              <a:gd name="T6" fmla="*/ 2147483647 w 593"/>
              <a:gd name="T7" fmla="*/ 2147483647 h 255"/>
              <a:gd name="T8" fmla="*/ 0 w 593"/>
              <a:gd name="T9" fmla="*/ 2147483647 h 255"/>
              <a:gd name="T10" fmla="*/ 2147483647 w 593"/>
              <a:gd name="T11" fmla="*/ 2147483647 h 255"/>
              <a:gd name="T12" fmla="*/ 2147483647 w 593"/>
              <a:gd name="T13" fmla="*/ 2147483647 h 255"/>
              <a:gd name="T14" fmla="*/ 2147483647 w 593"/>
              <a:gd name="T15" fmla="*/ 2147483647 h 255"/>
              <a:gd name="T16" fmla="*/ 2147483647 w 593"/>
              <a:gd name="T17" fmla="*/ 2147483647 h 255"/>
              <a:gd name="T18" fmla="*/ 2147483647 w 593"/>
              <a:gd name="T19" fmla="*/ 2147483647 h 255"/>
              <a:gd name="T20" fmla="*/ 2147483647 w 593"/>
              <a:gd name="T21" fmla="*/ 2147483647 h 255"/>
              <a:gd name="T22" fmla="*/ 2147483647 w 593"/>
              <a:gd name="T23" fmla="*/ 2147483647 h 255"/>
              <a:gd name="T24" fmla="*/ 2147483647 w 593"/>
              <a:gd name="T25" fmla="*/ 2147483647 h 255"/>
              <a:gd name="T26" fmla="*/ 2147483647 w 593"/>
              <a:gd name="T27" fmla="*/ 2147483647 h 255"/>
              <a:gd name="T28" fmla="*/ 2147483647 w 593"/>
              <a:gd name="T29" fmla="*/ 2147483647 h 255"/>
              <a:gd name="T30" fmla="*/ 2147483647 w 593"/>
              <a:gd name="T31" fmla="*/ 2147483647 h 255"/>
              <a:gd name="T32" fmla="*/ 2147483647 w 593"/>
              <a:gd name="T33" fmla="*/ 2147483647 h 255"/>
              <a:gd name="T34" fmla="*/ 2147483647 w 593"/>
              <a:gd name="T35" fmla="*/ 2147483647 h 255"/>
              <a:gd name="T36" fmla="*/ 2147483647 w 593"/>
              <a:gd name="T37" fmla="*/ 2147483647 h 255"/>
              <a:gd name="T38" fmla="*/ 2147483647 w 593"/>
              <a:gd name="T39" fmla="*/ 2147483647 h 255"/>
              <a:gd name="T40" fmla="*/ 2147483647 w 593"/>
              <a:gd name="T41" fmla="*/ 2147483647 h 255"/>
              <a:gd name="T42" fmla="*/ 2147483647 w 593"/>
              <a:gd name="T43" fmla="*/ 2147483647 h 255"/>
              <a:gd name="T44" fmla="*/ 2147483647 w 593"/>
              <a:gd name="T45" fmla="*/ 2147483647 h 255"/>
              <a:gd name="T46" fmla="*/ 2147483647 w 593"/>
              <a:gd name="T47" fmla="*/ 2147483647 h 255"/>
              <a:gd name="T48" fmla="*/ 2147483647 w 593"/>
              <a:gd name="T49" fmla="*/ 2147483647 h 255"/>
              <a:gd name="T50" fmla="*/ 2147483647 w 593"/>
              <a:gd name="T51" fmla="*/ 2147483647 h 255"/>
              <a:gd name="T52" fmla="*/ 2147483647 w 593"/>
              <a:gd name="T53" fmla="*/ 2147483647 h 255"/>
              <a:gd name="T54" fmla="*/ 2147483647 w 593"/>
              <a:gd name="T55" fmla="*/ 2147483647 h 255"/>
              <a:gd name="T56" fmla="*/ 2147483647 w 593"/>
              <a:gd name="T57" fmla="*/ 2147483647 h 255"/>
              <a:gd name="T58" fmla="*/ 2147483647 w 593"/>
              <a:gd name="T59" fmla="*/ 2147483647 h 255"/>
              <a:gd name="T60" fmla="*/ 2147483647 w 593"/>
              <a:gd name="T61" fmla="*/ 2147483647 h 255"/>
              <a:gd name="T62" fmla="*/ 2147483647 w 593"/>
              <a:gd name="T63" fmla="*/ 2147483647 h 255"/>
              <a:gd name="T64" fmla="*/ 2147483647 w 593"/>
              <a:gd name="T65" fmla="*/ 2147483647 h 255"/>
              <a:gd name="T66" fmla="*/ 2147483647 w 593"/>
              <a:gd name="T67" fmla="*/ 2147483647 h 255"/>
              <a:gd name="T68" fmla="*/ 2147483647 w 593"/>
              <a:gd name="T69" fmla="*/ 2147483647 h 255"/>
              <a:gd name="T70" fmla="*/ 2147483647 w 593"/>
              <a:gd name="T71" fmla="*/ 2147483647 h 255"/>
              <a:gd name="T72" fmla="*/ 2147483647 w 593"/>
              <a:gd name="T73" fmla="*/ 2147483647 h 255"/>
              <a:gd name="T74" fmla="*/ 2147483647 w 593"/>
              <a:gd name="T75" fmla="*/ 2147483647 h 255"/>
              <a:gd name="T76" fmla="*/ 2147483647 w 593"/>
              <a:gd name="T77" fmla="*/ 2147483647 h 255"/>
              <a:gd name="T78" fmla="*/ 2147483647 w 593"/>
              <a:gd name="T79" fmla="*/ 2147483647 h 255"/>
              <a:gd name="T80" fmla="*/ 2147483647 w 593"/>
              <a:gd name="T81" fmla="*/ 0 h 255"/>
              <a:gd name="T82" fmla="*/ 2147483647 w 593"/>
              <a:gd name="T83" fmla="*/ 2147483647 h 255"/>
              <a:gd name="T84" fmla="*/ 2147483647 w 593"/>
              <a:gd name="T85" fmla="*/ 2147483647 h 255"/>
              <a:gd name="T86" fmla="*/ 2147483647 w 593"/>
              <a:gd name="T87" fmla="*/ 2147483647 h 255"/>
              <a:gd name="T88" fmla="*/ 2147483647 w 593"/>
              <a:gd name="T89" fmla="*/ 2147483647 h 255"/>
              <a:gd name="T90" fmla="*/ 2147483647 w 593"/>
              <a:gd name="T91" fmla="*/ 2147483647 h 255"/>
              <a:gd name="T92" fmla="*/ 2147483647 w 593"/>
              <a:gd name="T93" fmla="*/ 2147483647 h 255"/>
              <a:gd name="T94" fmla="*/ 2147483647 w 593"/>
              <a:gd name="T95" fmla="*/ 2147483647 h 255"/>
              <a:gd name="T96" fmla="*/ 2147483647 w 593"/>
              <a:gd name="T97" fmla="*/ 2147483647 h 255"/>
              <a:gd name="T98" fmla="*/ 2147483647 w 593"/>
              <a:gd name="T99" fmla="*/ 2147483647 h 255"/>
              <a:gd name="T100" fmla="*/ 2147483647 w 593"/>
              <a:gd name="T101" fmla="*/ 2147483647 h 2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93"/>
              <a:gd name="T154" fmla="*/ 0 h 255"/>
              <a:gd name="T155" fmla="*/ 593 w 593"/>
              <a:gd name="T156" fmla="*/ 255 h 25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93" h="255">
                <a:moveTo>
                  <a:pt x="42" y="13"/>
                </a:moveTo>
                <a:lnTo>
                  <a:pt x="44" y="29"/>
                </a:lnTo>
                <a:lnTo>
                  <a:pt x="26" y="45"/>
                </a:lnTo>
                <a:lnTo>
                  <a:pt x="11" y="70"/>
                </a:lnTo>
                <a:lnTo>
                  <a:pt x="0" y="112"/>
                </a:lnTo>
                <a:lnTo>
                  <a:pt x="22" y="145"/>
                </a:lnTo>
                <a:lnTo>
                  <a:pt x="25" y="170"/>
                </a:lnTo>
                <a:lnTo>
                  <a:pt x="21" y="195"/>
                </a:lnTo>
                <a:lnTo>
                  <a:pt x="16" y="212"/>
                </a:lnTo>
                <a:lnTo>
                  <a:pt x="20" y="232"/>
                </a:lnTo>
                <a:lnTo>
                  <a:pt x="31" y="251"/>
                </a:lnTo>
                <a:lnTo>
                  <a:pt x="71" y="251"/>
                </a:lnTo>
                <a:lnTo>
                  <a:pt x="115" y="254"/>
                </a:lnTo>
                <a:lnTo>
                  <a:pt x="138" y="243"/>
                </a:lnTo>
                <a:lnTo>
                  <a:pt x="153" y="211"/>
                </a:lnTo>
                <a:lnTo>
                  <a:pt x="168" y="216"/>
                </a:lnTo>
                <a:lnTo>
                  <a:pt x="183" y="230"/>
                </a:lnTo>
                <a:lnTo>
                  <a:pt x="216" y="206"/>
                </a:lnTo>
                <a:lnTo>
                  <a:pt x="235" y="216"/>
                </a:lnTo>
                <a:lnTo>
                  <a:pt x="262" y="235"/>
                </a:lnTo>
                <a:lnTo>
                  <a:pt x="283" y="243"/>
                </a:lnTo>
                <a:lnTo>
                  <a:pt x="326" y="210"/>
                </a:lnTo>
                <a:lnTo>
                  <a:pt x="344" y="215"/>
                </a:lnTo>
                <a:lnTo>
                  <a:pt x="375" y="226"/>
                </a:lnTo>
                <a:lnTo>
                  <a:pt x="392" y="219"/>
                </a:lnTo>
                <a:lnTo>
                  <a:pt x="412" y="209"/>
                </a:lnTo>
                <a:lnTo>
                  <a:pt x="434" y="217"/>
                </a:lnTo>
                <a:lnTo>
                  <a:pt x="457" y="206"/>
                </a:lnTo>
                <a:lnTo>
                  <a:pt x="477" y="190"/>
                </a:lnTo>
                <a:lnTo>
                  <a:pt x="494" y="175"/>
                </a:lnTo>
                <a:lnTo>
                  <a:pt x="522" y="192"/>
                </a:lnTo>
                <a:lnTo>
                  <a:pt x="528" y="169"/>
                </a:lnTo>
                <a:lnTo>
                  <a:pt x="533" y="149"/>
                </a:lnTo>
                <a:lnTo>
                  <a:pt x="555" y="141"/>
                </a:lnTo>
                <a:lnTo>
                  <a:pt x="592" y="131"/>
                </a:lnTo>
                <a:lnTo>
                  <a:pt x="592" y="115"/>
                </a:lnTo>
                <a:lnTo>
                  <a:pt x="592" y="90"/>
                </a:lnTo>
                <a:lnTo>
                  <a:pt x="503" y="67"/>
                </a:lnTo>
                <a:lnTo>
                  <a:pt x="418" y="40"/>
                </a:lnTo>
                <a:lnTo>
                  <a:pt x="400" y="44"/>
                </a:lnTo>
                <a:lnTo>
                  <a:pt x="306" y="0"/>
                </a:lnTo>
                <a:lnTo>
                  <a:pt x="272" y="13"/>
                </a:lnTo>
                <a:lnTo>
                  <a:pt x="229" y="27"/>
                </a:lnTo>
                <a:lnTo>
                  <a:pt x="178" y="27"/>
                </a:lnTo>
                <a:lnTo>
                  <a:pt x="162" y="30"/>
                </a:lnTo>
                <a:lnTo>
                  <a:pt x="156" y="16"/>
                </a:lnTo>
                <a:lnTo>
                  <a:pt x="141" y="30"/>
                </a:lnTo>
                <a:lnTo>
                  <a:pt x="113" y="27"/>
                </a:lnTo>
                <a:lnTo>
                  <a:pt x="83" y="13"/>
                </a:lnTo>
                <a:lnTo>
                  <a:pt x="68" y="10"/>
                </a:lnTo>
                <a:lnTo>
                  <a:pt x="42" y="13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502" name="Freeform 35"/>
          <p:cNvSpPr>
            <a:spLocks/>
          </p:cNvSpPr>
          <p:nvPr/>
        </p:nvSpPr>
        <p:spPr bwMode="auto">
          <a:xfrm>
            <a:off x="4483100" y="1928813"/>
            <a:ext cx="784225" cy="846137"/>
          </a:xfrm>
          <a:custGeom>
            <a:avLst/>
            <a:gdLst>
              <a:gd name="T0" fmla="*/ 2147483647 w 583"/>
              <a:gd name="T1" fmla="*/ 2147483647 h 690"/>
              <a:gd name="T2" fmla="*/ 2147483647 w 583"/>
              <a:gd name="T3" fmla="*/ 2147483647 h 690"/>
              <a:gd name="T4" fmla="*/ 2147483647 w 583"/>
              <a:gd name="T5" fmla="*/ 2147483647 h 690"/>
              <a:gd name="T6" fmla="*/ 2147483647 w 583"/>
              <a:gd name="T7" fmla="*/ 2147483647 h 690"/>
              <a:gd name="T8" fmla="*/ 2147483647 w 583"/>
              <a:gd name="T9" fmla="*/ 2147483647 h 690"/>
              <a:gd name="T10" fmla="*/ 2147483647 w 583"/>
              <a:gd name="T11" fmla="*/ 2147483647 h 690"/>
              <a:gd name="T12" fmla="*/ 2147483647 w 583"/>
              <a:gd name="T13" fmla="*/ 2147483647 h 690"/>
              <a:gd name="T14" fmla="*/ 2147483647 w 583"/>
              <a:gd name="T15" fmla="*/ 2147483647 h 690"/>
              <a:gd name="T16" fmla="*/ 2147483647 w 583"/>
              <a:gd name="T17" fmla="*/ 2147483647 h 690"/>
              <a:gd name="T18" fmla="*/ 2147483647 w 583"/>
              <a:gd name="T19" fmla="*/ 2147483647 h 690"/>
              <a:gd name="T20" fmla="*/ 2147483647 w 583"/>
              <a:gd name="T21" fmla="*/ 2147483647 h 690"/>
              <a:gd name="T22" fmla="*/ 2147483647 w 583"/>
              <a:gd name="T23" fmla="*/ 2147483647 h 690"/>
              <a:gd name="T24" fmla="*/ 2147483647 w 583"/>
              <a:gd name="T25" fmla="*/ 2147483647 h 690"/>
              <a:gd name="T26" fmla="*/ 2147483647 w 583"/>
              <a:gd name="T27" fmla="*/ 2147483647 h 690"/>
              <a:gd name="T28" fmla="*/ 2147483647 w 583"/>
              <a:gd name="T29" fmla="*/ 2147483647 h 690"/>
              <a:gd name="T30" fmla="*/ 2147483647 w 583"/>
              <a:gd name="T31" fmla="*/ 2147483647 h 690"/>
              <a:gd name="T32" fmla="*/ 2147483647 w 583"/>
              <a:gd name="T33" fmla="*/ 2147483647 h 690"/>
              <a:gd name="T34" fmla="*/ 2147483647 w 583"/>
              <a:gd name="T35" fmla="*/ 2147483647 h 690"/>
              <a:gd name="T36" fmla="*/ 2147483647 w 583"/>
              <a:gd name="T37" fmla="*/ 2147483647 h 690"/>
              <a:gd name="T38" fmla="*/ 2147483647 w 583"/>
              <a:gd name="T39" fmla="*/ 2147483647 h 690"/>
              <a:gd name="T40" fmla="*/ 2147483647 w 583"/>
              <a:gd name="T41" fmla="*/ 2147483647 h 690"/>
              <a:gd name="T42" fmla="*/ 2147483647 w 583"/>
              <a:gd name="T43" fmla="*/ 2147483647 h 690"/>
              <a:gd name="T44" fmla="*/ 2147483647 w 583"/>
              <a:gd name="T45" fmla="*/ 2147483647 h 690"/>
              <a:gd name="T46" fmla="*/ 2147483647 w 583"/>
              <a:gd name="T47" fmla="*/ 2147483647 h 690"/>
              <a:gd name="T48" fmla="*/ 2147483647 w 583"/>
              <a:gd name="T49" fmla="*/ 2147483647 h 690"/>
              <a:gd name="T50" fmla="*/ 2147483647 w 583"/>
              <a:gd name="T51" fmla="*/ 2147483647 h 690"/>
              <a:gd name="T52" fmla="*/ 2147483647 w 583"/>
              <a:gd name="T53" fmla="*/ 2147483647 h 690"/>
              <a:gd name="T54" fmla="*/ 2147483647 w 583"/>
              <a:gd name="T55" fmla="*/ 2147483647 h 690"/>
              <a:gd name="T56" fmla="*/ 2147483647 w 583"/>
              <a:gd name="T57" fmla="*/ 2147483647 h 690"/>
              <a:gd name="T58" fmla="*/ 2147483647 w 583"/>
              <a:gd name="T59" fmla="*/ 2147483647 h 690"/>
              <a:gd name="T60" fmla="*/ 2147483647 w 583"/>
              <a:gd name="T61" fmla="*/ 2147483647 h 690"/>
              <a:gd name="T62" fmla="*/ 2147483647 w 583"/>
              <a:gd name="T63" fmla="*/ 2147483647 h 690"/>
              <a:gd name="T64" fmla="*/ 2147483647 w 583"/>
              <a:gd name="T65" fmla="*/ 2147483647 h 690"/>
              <a:gd name="T66" fmla="*/ 2147483647 w 583"/>
              <a:gd name="T67" fmla="*/ 2147483647 h 690"/>
              <a:gd name="T68" fmla="*/ 2147483647 w 583"/>
              <a:gd name="T69" fmla="*/ 2147483647 h 690"/>
              <a:gd name="T70" fmla="*/ 2147483647 w 583"/>
              <a:gd name="T71" fmla="*/ 2147483647 h 690"/>
              <a:gd name="T72" fmla="*/ 2147483647 w 583"/>
              <a:gd name="T73" fmla="*/ 2147483647 h 690"/>
              <a:gd name="T74" fmla="*/ 2147483647 w 583"/>
              <a:gd name="T75" fmla="*/ 2147483647 h 690"/>
              <a:gd name="T76" fmla="*/ 2147483647 w 583"/>
              <a:gd name="T77" fmla="*/ 2147483647 h 690"/>
              <a:gd name="T78" fmla="*/ 2147483647 w 583"/>
              <a:gd name="T79" fmla="*/ 2147483647 h 690"/>
              <a:gd name="T80" fmla="*/ 2147483647 w 583"/>
              <a:gd name="T81" fmla="*/ 2147483647 h 690"/>
              <a:gd name="T82" fmla="*/ 2147483647 w 583"/>
              <a:gd name="T83" fmla="*/ 2147483647 h 690"/>
              <a:gd name="T84" fmla="*/ 2147483647 w 583"/>
              <a:gd name="T85" fmla="*/ 2147483647 h 690"/>
              <a:gd name="T86" fmla="*/ 2147483647 w 583"/>
              <a:gd name="T87" fmla="*/ 2147483647 h 690"/>
              <a:gd name="T88" fmla="*/ 2147483647 w 583"/>
              <a:gd name="T89" fmla="*/ 2147483647 h 690"/>
              <a:gd name="T90" fmla="*/ 2147483647 w 583"/>
              <a:gd name="T91" fmla="*/ 2147483647 h 690"/>
              <a:gd name="T92" fmla="*/ 2147483647 w 583"/>
              <a:gd name="T93" fmla="*/ 2147483647 h 690"/>
              <a:gd name="T94" fmla="*/ 2147483647 w 583"/>
              <a:gd name="T95" fmla="*/ 2147483647 h 69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83"/>
              <a:gd name="T145" fmla="*/ 0 h 690"/>
              <a:gd name="T146" fmla="*/ 583 w 583"/>
              <a:gd name="T147" fmla="*/ 690 h 69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83" h="690">
                <a:moveTo>
                  <a:pt x="556" y="77"/>
                </a:moveTo>
                <a:lnTo>
                  <a:pt x="561" y="94"/>
                </a:lnTo>
                <a:lnTo>
                  <a:pt x="551" y="105"/>
                </a:lnTo>
                <a:lnTo>
                  <a:pt x="541" y="115"/>
                </a:lnTo>
                <a:lnTo>
                  <a:pt x="527" y="139"/>
                </a:lnTo>
                <a:lnTo>
                  <a:pt x="518" y="173"/>
                </a:lnTo>
                <a:lnTo>
                  <a:pt x="515" y="179"/>
                </a:lnTo>
                <a:lnTo>
                  <a:pt x="538" y="213"/>
                </a:lnTo>
                <a:lnTo>
                  <a:pt x="538" y="226"/>
                </a:lnTo>
                <a:lnTo>
                  <a:pt x="541" y="244"/>
                </a:lnTo>
                <a:lnTo>
                  <a:pt x="535" y="264"/>
                </a:lnTo>
                <a:lnTo>
                  <a:pt x="533" y="278"/>
                </a:lnTo>
                <a:lnTo>
                  <a:pt x="535" y="301"/>
                </a:lnTo>
                <a:lnTo>
                  <a:pt x="548" y="329"/>
                </a:lnTo>
                <a:lnTo>
                  <a:pt x="556" y="342"/>
                </a:lnTo>
                <a:lnTo>
                  <a:pt x="551" y="359"/>
                </a:lnTo>
                <a:lnTo>
                  <a:pt x="521" y="400"/>
                </a:lnTo>
                <a:lnTo>
                  <a:pt x="512" y="438"/>
                </a:lnTo>
                <a:lnTo>
                  <a:pt x="518" y="461"/>
                </a:lnTo>
                <a:lnTo>
                  <a:pt x="527" y="472"/>
                </a:lnTo>
                <a:lnTo>
                  <a:pt x="541" y="468"/>
                </a:lnTo>
                <a:lnTo>
                  <a:pt x="551" y="468"/>
                </a:lnTo>
                <a:lnTo>
                  <a:pt x="566" y="495"/>
                </a:lnTo>
                <a:lnTo>
                  <a:pt x="576" y="523"/>
                </a:lnTo>
                <a:lnTo>
                  <a:pt x="582" y="539"/>
                </a:lnTo>
                <a:lnTo>
                  <a:pt x="579" y="549"/>
                </a:lnTo>
                <a:lnTo>
                  <a:pt x="566" y="549"/>
                </a:lnTo>
                <a:lnTo>
                  <a:pt x="556" y="566"/>
                </a:lnTo>
                <a:lnTo>
                  <a:pt x="538" y="600"/>
                </a:lnTo>
                <a:lnTo>
                  <a:pt x="523" y="628"/>
                </a:lnTo>
                <a:lnTo>
                  <a:pt x="505" y="617"/>
                </a:lnTo>
                <a:lnTo>
                  <a:pt x="489" y="617"/>
                </a:lnTo>
                <a:lnTo>
                  <a:pt x="478" y="631"/>
                </a:lnTo>
                <a:lnTo>
                  <a:pt x="466" y="648"/>
                </a:lnTo>
                <a:lnTo>
                  <a:pt x="472" y="661"/>
                </a:lnTo>
                <a:lnTo>
                  <a:pt x="475" y="689"/>
                </a:lnTo>
                <a:lnTo>
                  <a:pt x="447" y="655"/>
                </a:lnTo>
                <a:lnTo>
                  <a:pt x="435" y="661"/>
                </a:lnTo>
                <a:lnTo>
                  <a:pt x="420" y="661"/>
                </a:lnTo>
                <a:lnTo>
                  <a:pt x="405" y="665"/>
                </a:lnTo>
                <a:lnTo>
                  <a:pt x="371" y="655"/>
                </a:lnTo>
                <a:lnTo>
                  <a:pt x="352" y="651"/>
                </a:lnTo>
                <a:lnTo>
                  <a:pt x="325" y="658"/>
                </a:lnTo>
                <a:lnTo>
                  <a:pt x="304" y="645"/>
                </a:lnTo>
                <a:lnTo>
                  <a:pt x="292" y="631"/>
                </a:lnTo>
                <a:lnTo>
                  <a:pt x="285" y="634"/>
                </a:lnTo>
                <a:lnTo>
                  <a:pt x="277" y="645"/>
                </a:lnTo>
                <a:lnTo>
                  <a:pt x="247" y="655"/>
                </a:lnTo>
                <a:lnTo>
                  <a:pt x="228" y="617"/>
                </a:lnTo>
                <a:lnTo>
                  <a:pt x="247" y="569"/>
                </a:lnTo>
                <a:lnTo>
                  <a:pt x="247" y="553"/>
                </a:lnTo>
                <a:lnTo>
                  <a:pt x="243" y="535"/>
                </a:lnTo>
                <a:lnTo>
                  <a:pt x="234" y="518"/>
                </a:lnTo>
                <a:lnTo>
                  <a:pt x="228" y="535"/>
                </a:lnTo>
                <a:lnTo>
                  <a:pt x="213" y="543"/>
                </a:lnTo>
                <a:lnTo>
                  <a:pt x="194" y="557"/>
                </a:lnTo>
                <a:lnTo>
                  <a:pt x="158" y="573"/>
                </a:lnTo>
                <a:lnTo>
                  <a:pt x="137" y="577"/>
                </a:lnTo>
                <a:lnTo>
                  <a:pt x="119" y="580"/>
                </a:lnTo>
                <a:lnTo>
                  <a:pt x="109" y="594"/>
                </a:lnTo>
                <a:lnTo>
                  <a:pt x="97" y="607"/>
                </a:lnTo>
                <a:lnTo>
                  <a:pt x="73" y="621"/>
                </a:lnTo>
                <a:lnTo>
                  <a:pt x="76" y="607"/>
                </a:lnTo>
                <a:lnTo>
                  <a:pt x="66" y="600"/>
                </a:lnTo>
                <a:lnTo>
                  <a:pt x="69" y="580"/>
                </a:lnTo>
                <a:lnTo>
                  <a:pt x="66" y="560"/>
                </a:lnTo>
                <a:lnTo>
                  <a:pt x="60" y="546"/>
                </a:lnTo>
                <a:lnTo>
                  <a:pt x="81" y="529"/>
                </a:lnTo>
                <a:lnTo>
                  <a:pt x="109" y="501"/>
                </a:lnTo>
                <a:lnTo>
                  <a:pt x="97" y="495"/>
                </a:lnTo>
                <a:lnTo>
                  <a:pt x="88" y="478"/>
                </a:lnTo>
                <a:lnTo>
                  <a:pt x="100" y="475"/>
                </a:lnTo>
                <a:lnTo>
                  <a:pt x="109" y="464"/>
                </a:lnTo>
                <a:lnTo>
                  <a:pt x="130" y="457"/>
                </a:lnTo>
                <a:lnTo>
                  <a:pt x="140" y="451"/>
                </a:lnTo>
                <a:lnTo>
                  <a:pt x="137" y="438"/>
                </a:lnTo>
                <a:lnTo>
                  <a:pt x="119" y="438"/>
                </a:lnTo>
                <a:lnTo>
                  <a:pt x="109" y="438"/>
                </a:lnTo>
                <a:lnTo>
                  <a:pt x="97" y="430"/>
                </a:lnTo>
                <a:lnTo>
                  <a:pt x="94" y="417"/>
                </a:lnTo>
                <a:lnTo>
                  <a:pt x="94" y="396"/>
                </a:lnTo>
                <a:lnTo>
                  <a:pt x="100" y="383"/>
                </a:lnTo>
                <a:lnTo>
                  <a:pt x="109" y="370"/>
                </a:lnTo>
                <a:lnTo>
                  <a:pt x="124" y="370"/>
                </a:lnTo>
                <a:lnTo>
                  <a:pt x="112" y="356"/>
                </a:lnTo>
                <a:lnTo>
                  <a:pt x="91" y="363"/>
                </a:lnTo>
                <a:lnTo>
                  <a:pt x="84" y="372"/>
                </a:lnTo>
                <a:lnTo>
                  <a:pt x="60" y="390"/>
                </a:lnTo>
                <a:lnTo>
                  <a:pt x="51" y="372"/>
                </a:lnTo>
                <a:lnTo>
                  <a:pt x="54" y="352"/>
                </a:lnTo>
                <a:lnTo>
                  <a:pt x="57" y="335"/>
                </a:lnTo>
                <a:lnTo>
                  <a:pt x="69" y="322"/>
                </a:lnTo>
                <a:lnTo>
                  <a:pt x="73" y="312"/>
                </a:lnTo>
                <a:lnTo>
                  <a:pt x="66" y="301"/>
                </a:lnTo>
                <a:lnTo>
                  <a:pt x="54" y="308"/>
                </a:lnTo>
                <a:lnTo>
                  <a:pt x="46" y="312"/>
                </a:lnTo>
                <a:lnTo>
                  <a:pt x="33" y="288"/>
                </a:lnTo>
                <a:lnTo>
                  <a:pt x="24" y="270"/>
                </a:lnTo>
                <a:lnTo>
                  <a:pt x="14" y="264"/>
                </a:lnTo>
                <a:lnTo>
                  <a:pt x="0" y="258"/>
                </a:lnTo>
                <a:lnTo>
                  <a:pt x="9" y="247"/>
                </a:lnTo>
                <a:lnTo>
                  <a:pt x="9" y="199"/>
                </a:lnTo>
                <a:lnTo>
                  <a:pt x="17" y="189"/>
                </a:lnTo>
                <a:lnTo>
                  <a:pt x="40" y="173"/>
                </a:lnTo>
                <a:lnTo>
                  <a:pt x="54" y="162"/>
                </a:lnTo>
                <a:lnTo>
                  <a:pt x="66" y="155"/>
                </a:lnTo>
                <a:lnTo>
                  <a:pt x="81" y="162"/>
                </a:lnTo>
                <a:lnTo>
                  <a:pt x="81" y="148"/>
                </a:lnTo>
                <a:lnTo>
                  <a:pt x="100" y="125"/>
                </a:lnTo>
                <a:lnTo>
                  <a:pt x="112" y="128"/>
                </a:lnTo>
                <a:lnTo>
                  <a:pt x="148" y="139"/>
                </a:lnTo>
                <a:lnTo>
                  <a:pt x="161" y="145"/>
                </a:lnTo>
                <a:lnTo>
                  <a:pt x="173" y="139"/>
                </a:lnTo>
                <a:lnTo>
                  <a:pt x="198" y="125"/>
                </a:lnTo>
                <a:lnTo>
                  <a:pt x="204" y="118"/>
                </a:lnTo>
                <a:lnTo>
                  <a:pt x="213" y="125"/>
                </a:lnTo>
                <a:lnTo>
                  <a:pt x="221" y="115"/>
                </a:lnTo>
                <a:lnTo>
                  <a:pt x="231" y="121"/>
                </a:lnTo>
                <a:lnTo>
                  <a:pt x="250" y="128"/>
                </a:lnTo>
                <a:lnTo>
                  <a:pt x="255" y="118"/>
                </a:lnTo>
                <a:lnTo>
                  <a:pt x="255" y="101"/>
                </a:lnTo>
                <a:lnTo>
                  <a:pt x="250" y="84"/>
                </a:lnTo>
                <a:lnTo>
                  <a:pt x="247" y="71"/>
                </a:lnTo>
                <a:lnTo>
                  <a:pt x="267" y="60"/>
                </a:lnTo>
                <a:lnTo>
                  <a:pt x="292" y="43"/>
                </a:lnTo>
                <a:lnTo>
                  <a:pt x="308" y="50"/>
                </a:lnTo>
                <a:lnTo>
                  <a:pt x="298" y="30"/>
                </a:lnTo>
                <a:lnTo>
                  <a:pt x="311" y="23"/>
                </a:lnTo>
                <a:lnTo>
                  <a:pt x="325" y="9"/>
                </a:lnTo>
                <a:lnTo>
                  <a:pt x="338" y="0"/>
                </a:lnTo>
                <a:lnTo>
                  <a:pt x="350" y="0"/>
                </a:lnTo>
                <a:lnTo>
                  <a:pt x="362" y="16"/>
                </a:lnTo>
                <a:lnTo>
                  <a:pt x="371" y="2"/>
                </a:lnTo>
                <a:lnTo>
                  <a:pt x="387" y="2"/>
                </a:lnTo>
                <a:lnTo>
                  <a:pt x="392" y="13"/>
                </a:lnTo>
                <a:lnTo>
                  <a:pt x="417" y="13"/>
                </a:lnTo>
                <a:lnTo>
                  <a:pt x="444" y="23"/>
                </a:lnTo>
                <a:lnTo>
                  <a:pt x="459" y="39"/>
                </a:lnTo>
                <a:lnTo>
                  <a:pt x="466" y="64"/>
                </a:lnTo>
                <a:lnTo>
                  <a:pt x="475" y="71"/>
                </a:lnTo>
                <a:lnTo>
                  <a:pt x="492" y="64"/>
                </a:lnTo>
                <a:lnTo>
                  <a:pt x="508" y="73"/>
                </a:lnTo>
                <a:lnTo>
                  <a:pt x="530" y="81"/>
                </a:lnTo>
                <a:lnTo>
                  <a:pt x="556" y="77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503" name="Freeform 36"/>
          <p:cNvSpPr>
            <a:spLocks/>
          </p:cNvSpPr>
          <p:nvPr/>
        </p:nvSpPr>
        <p:spPr bwMode="auto">
          <a:xfrm>
            <a:off x="5164138" y="2230438"/>
            <a:ext cx="1635125" cy="1330325"/>
          </a:xfrm>
          <a:custGeom>
            <a:avLst/>
            <a:gdLst>
              <a:gd name="T0" fmla="*/ 2147483647 w 1216"/>
              <a:gd name="T1" fmla="*/ 2147483647 h 1087"/>
              <a:gd name="T2" fmla="*/ 2147483647 w 1216"/>
              <a:gd name="T3" fmla="*/ 2147483647 h 1087"/>
              <a:gd name="T4" fmla="*/ 2147483647 w 1216"/>
              <a:gd name="T5" fmla="*/ 2147483647 h 1087"/>
              <a:gd name="T6" fmla="*/ 2147483647 w 1216"/>
              <a:gd name="T7" fmla="*/ 2147483647 h 1087"/>
              <a:gd name="T8" fmla="*/ 2147483647 w 1216"/>
              <a:gd name="T9" fmla="*/ 2147483647 h 1087"/>
              <a:gd name="T10" fmla="*/ 2147483647 w 1216"/>
              <a:gd name="T11" fmla="*/ 2147483647 h 1087"/>
              <a:gd name="T12" fmla="*/ 2147483647 w 1216"/>
              <a:gd name="T13" fmla="*/ 2147483647 h 1087"/>
              <a:gd name="T14" fmla="*/ 2147483647 w 1216"/>
              <a:gd name="T15" fmla="*/ 2147483647 h 1087"/>
              <a:gd name="T16" fmla="*/ 2147483647 w 1216"/>
              <a:gd name="T17" fmla="*/ 0 h 1087"/>
              <a:gd name="T18" fmla="*/ 2147483647 w 1216"/>
              <a:gd name="T19" fmla="*/ 2147483647 h 1087"/>
              <a:gd name="T20" fmla="*/ 2147483647 w 1216"/>
              <a:gd name="T21" fmla="*/ 2147483647 h 1087"/>
              <a:gd name="T22" fmla="*/ 2147483647 w 1216"/>
              <a:gd name="T23" fmla="*/ 2147483647 h 1087"/>
              <a:gd name="T24" fmla="*/ 2147483647 w 1216"/>
              <a:gd name="T25" fmla="*/ 2147483647 h 1087"/>
              <a:gd name="T26" fmla="*/ 2147483647 w 1216"/>
              <a:gd name="T27" fmla="*/ 2147483647 h 1087"/>
              <a:gd name="T28" fmla="*/ 2147483647 w 1216"/>
              <a:gd name="T29" fmla="*/ 2147483647 h 1087"/>
              <a:gd name="T30" fmla="*/ 2147483647 w 1216"/>
              <a:gd name="T31" fmla="*/ 2147483647 h 1087"/>
              <a:gd name="T32" fmla="*/ 2147483647 w 1216"/>
              <a:gd name="T33" fmla="*/ 2147483647 h 1087"/>
              <a:gd name="T34" fmla="*/ 2147483647 w 1216"/>
              <a:gd name="T35" fmla="*/ 2147483647 h 1087"/>
              <a:gd name="T36" fmla="*/ 2147483647 w 1216"/>
              <a:gd name="T37" fmla="*/ 2147483647 h 1087"/>
              <a:gd name="T38" fmla="*/ 2147483647 w 1216"/>
              <a:gd name="T39" fmla="*/ 2147483647 h 1087"/>
              <a:gd name="T40" fmla="*/ 2147483647 w 1216"/>
              <a:gd name="T41" fmla="*/ 2147483647 h 1087"/>
              <a:gd name="T42" fmla="*/ 2147483647 w 1216"/>
              <a:gd name="T43" fmla="*/ 2147483647 h 1087"/>
              <a:gd name="T44" fmla="*/ 2147483647 w 1216"/>
              <a:gd name="T45" fmla="*/ 2147483647 h 1087"/>
              <a:gd name="T46" fmla="*/ 2147483647 w 1216"/>
              <a:gd name="T47" fmla="*/ 2147483647 h 1087"/>
              <a:gd name="T48" fmla="*/ 2147483647 w 1216"/>
              <a:gd name="T49" fmla="*/ 2147483647 h 1087"/>
              <a:gd name="T50" fmla="*/ 2147483647 w 1216"/>
              <a:gd name="T51" fmla="*/ 2147483647 h 1087"/>
              <a:gd name="T52" fmla="*/ 2147483647 w 1216"/>
              <a:gd name="T53" fmla="*/ 2147483647 h 1087"/>
              <a:gd name="T54" fmla="*/ 2147483647 w 1216"/>
              <a:gd name="T55" fmla="*/ 2147483647 h 1087"/>
              <a:gd name="T56" fmla="*/ 2147483647 w 1216"/>
              <a:gd name="T57" fmla="*/ 2147483647 h 1087"/>
              <a:gd name="T58" fmla="*/ 2147483647 w 1216"/>
              <a:gd name="T59" fmla="*/ 2147483647 h 1087"/>
              <a:gd name="T60" fmla="*/ 2147483647 w 1216"/>
              <a:gd name="T61" fmla="*/ 2147483647 h 1087"/>
              <a:gd name="T62" fmla="*/ 2147483647 w 1216"/>
              <a:gd name="T63" fmla="*/ 2147483647 h 1087"/>
              <a:gd name="T64" fmla="*/ 2147483647 w 1216"/>
              <a:gd name="T65" fmla="*/ 2147483647 h 1087"/>
              <a:gd name="T66" fmla="*/ 2147483647 w 1216"/>
              <a:gd name="T67" fmla="*/ 2147483647 h 1087"/>
              <a:gd name="T68" fmla="*/ 2147483647 w 1216"/>
              <a:gd name="T69" fmla="*/ 2147483647 h 1087"/>
              <a:gd name="T70" fmla="*/ 2147483647 w 1216"/>
              <a:gd name="T71" fmla="*/ 2147483647 h 1087"/>
              <a:gd name="T72" fmla="*/ 2147483647 w 1216"/>
              <a:gd name="T73" fmla="*/ 2147483647 h 1087"/>
              <a:gd name="T74" fmla="*/ 2147483647 w 1216"/>
              <a:gd name="T75" fmla="*/ 2147483647 h 1087"/>
              <a:gd name="T76" fmla="*/ 2147483647 w 1216"/>
              <a:gd name="T77" fmla="*/ 2147483647 h 1087"/>
              <a:gd name="T78" fmla="*/ 2147483647 w 1216"/>
              <a:gd name="T79" fmla="*/ 2147483647 h 1087"/>
              <a:gd name="T80" fmla="*/ 2147483647 w 1216"/>
              <a:gd name="T81" fmla="*/ 2147483647 h 1087"/>
              <a:gd name="T82" fmla="*/ 2147483647 w 1216"/>
              <a:gd name="T83" fmla="*/ 2147483647 h 1087"/>
              <a:gd name="T84" fmla="*/ 2147483647 w 1216"/>
              <a:gd name="T85" fmla="*/ 2147483647 h 1087"/>
              <a:gd name="T86" fmla="*/ 2147483647 w 1216"/>
              <a:gd name="T87" fmla="*/ 2147483647 h 1087"/>
              <a:gd name="T88" fmla="*/ 2147483647 w 1216"/>
              <a:gd name="T89" fmla="*/ 2147483647 h 1087"/>
              <a:gd name="T90" fmla="*/ 2147483647 w 1216"/>
              <a:gd name="T91" fmla="*/ 2147483647 h 1087"/>
              <a:gd name="T92" fmla="*/ 2147483647 w 1216"/>
              <a:gd name="T93" fmla="*/ 2147483647 h 1087"/>
              <a:gd name="T94" fmla="*/ 2147483647 w 1216"/>
              <a:gd name="T95" fmla="*/ 2147483647 h 1087"/>
              <a:gd name="T96" fmla="*/ 2147483647 w 1216"/>
              <a:gd name="T97" fmla="*/ 2147483647 h 108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16"/>
              <a:gd name="T148" fmla="*/ 0 h 1087"/>
              <a:gd name="T149" fmla="*/ 1216 w 1216"/>
              <a:gd name="T150" fmla="*/ 1087 h 108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16" h="1087">
                <a:moveTo>
                  <a:pt x="12" y="388"/>
                </a:moveTo>
                <a:lnTo>
                  <a:pt x="30" y="350"/>
                </a:lnTo>
                <a:lnTo>
                  <a:pt x="54" y="302"/>
                </a:lnTo>
                <a:lnTo>
                  <a:pt x="66" y="306"/>
                </a:lnTo>
                <a:lnTo>
                  <a:pt x="69" y="292"/>
                </a:lnTo>
                <a:lnTo>
                  <a:pt x="54" y="242"/>
                </a:lnTo>
                <a:lnTo>
                  <a:pt x="36" y="221"/>
                </a:lnTo>
                <a:lnTo>
                  <a:pt x="33" y="224"/>
                </a:lnTo>
                <a:lnTo>
                  <a:pt x="20" y="228"/>
                </a:lnTo>
                <a:lnTo>
                  <a:pt x="5" y="210"/>
                </a:lnTo>
                <a:lnTo>
                  <a:pt x="0" y="187"/>
                </a:lnTo>
                <a:lnTo>
                  <a:pt x="9" y="150"/>
                </a:lnTo>
                <a:lnTo>
                  <a:pt x="40" y="116"/>
                </a:lnTo>
                <a:lnTo>
                  <a:pt x="46" y="94"/>
                </a:lnTo>
                <a:lnTo>
                  <a:pt x="40" y="77"/>
                </a:lnTo>
                <a:lnTo>
                  <a:pt x="66" y="74"/>
                </a:lnTo>
                <a:lnTo>
                  <a:pt x="106" y="77"/>
                </a:lnTo>
                <a:lnTo>
                  <a:pt x="124" y="77"/>
                </a:lnTo>
                <a:lnTo>
                  <a:pt x="140" y="71"/>
                </a:lnTo>
                <a:lnTo>
                  <a:pt x="161" y="44"/>
                </a:lnTo>
                <a:lnTo>
                  <a:pt x="164" y="37"/>
                </a:lnTo>
                <a:lnTo>
                  <a:pt x="176" y="40"/>
                </a:lnTo>
                <a:lnTo>
                  <a:pt x="191" y="54"/>
                </a:lnTo>
                <a:lnTo>
                  <a:pt x="224" y="30"/>
                </a:lnTo>
                <a:lnTo>
                  <a:pt x="252" y="44"/>
                </a:lnTo>
                <a:lnTo>
                  <a:pt x="270" y="60"/>
                </a:lnTo>
                <a:lnTo>
                  <a:pt x="288" y="68"/>
                </a:lnTo>
                <a:lnTo>
                  <a:pt x="307" y="57"/>
                </a:lnTo>
                <a:lnTo>
                  <a:pt x="334" y="34"/>
                </a:lnTo>
                <a:lnTo>
                  <a:pt x="383" y="51"/>
                </a:lnTo>
                <a:lnTo>
                  <a:pt x="395" y="44"/>
                </a:lnTo>
                <a:lnTo>
                  <a:pt x="420" y="34"/>
                </a:lnTo>
                <a:lnTo>
                  <a:pt x="441" y="40"/>
                </a:lnTo>
                <a:lnTo>
                  <a:pt x="466" y="30"/>
                </a:lnTo>
                <a:lnTo>
                  <a:pt x="484" y="14"/>
                </a:lnTo>
                <a:lnTo>
                  <a:pt x="502" y="0"/>
                </a:lnTo>
                <a:lnTo>
                  <a:pt x="526" y="14"/>
                </a:lnTo>
                <a:lnTo>
                  <a:pt x="535" y="37"/>
                </a:lnTo>
                <a:lnTo>
                  <a:pt x="541" y="60"/>
                </a:lnTo>
                <a:lnTo>
                  <a:pt x="554" y="71"/>
                </a:lnTo>
                <a:lnTo>
                  <a:pt x="575" y="64"/>
                </a:lnTo>
                <a:lnTo>
                  <a:pt x="605" y="54"/>
                </a:lnTo>
                <a:lnTo>
                  <a:pt x="627" y="105"/>
                </a:lnTo>
                <a:lnTo>
                  <a:pt x="642" y="94"/>
                </a:lnTo>
                <a:lnTo>
                  <a:pt x="673" y="122"/>
                </a:lnTo>
                <a:lnTo>
                  <a:pt x="694" y="142"/>
                </a:lnTo>
                <a:lnTo>
                  <a:pt x="706" y="139"/>
                </a:lnTo>
                <a:lnTo>
                  <a:pt x="725" y="133"/>
                </a:lnTo>
                <a:lnTo>
                  <a:pt x="742" y="128"/>
                </a:lnTo>
                <a:lnTo>
                  <a:pt x="752" y="122"/>
                </a:lnTo>
                <a:lnTo>
                  <a:pt x="755" y="85"/>
                </a:lnTo>
                <a:lnTo>
                  <a:pt x="748" y="77"/>
                </a:lnTo>
                <a:lnTo>
                  <a:pt x="742" y="64"/>
                </a:lnTo>
                <a:lnTo>
                  <a:pt x="745" y="54"/>
                </a:lnTo>
                <a:lnTo>
                  <a:pt x="758" y="44"/>
                </a:lnTo>
                <a:lnTo>
                  <a:pt x="776" y="37"/>
                </a:lnTo>
                <a:lnTo>
                  <a:pt x="794" y="30"/>
                </a:lnTo>
                <a:lnTo>
                  <a:pt x="809" y="44"/>
                </a:lnTo>
                <a:lnTo>
                  <a:pt x="825" y="30"/>
                </a:lnTo>
                <a:lnTo>
                  <a:pt x="840" y="17"/>
                </a:lnTo>
                <a:lnTo>
                  <a:pt x="867" y="10"/>
                </a:lnTo>
                <a:lnTo>
                  <a:pt x="889" y="0"/>
                </a:lnTo>
                <a:lnTo>
                  <a:pt x="913" y="37"/>
                </a:lnTo>
                <a:lnTo>
                  <a:pt x="907" y="64"/>
                </a:lnTo>
                <a:lnTo>
                  <a:pt x="932" y="91"/>
                </a:lnTo>
                <a:lnTo>
                  <a:pt x="932" y="105"/>
                </a:lnTo>
                <a:lnTo>
                  <a:pt x="916" y="112"/>
                </a:lnTo>
                <a:lnTo>
                  <a:pt x="901" y="116"/>
                </a:lnTo>
                <a:lnTo>
                  <a:pt x="904" y="146"/>
                </a:lnTo>
                <a:lnTo>
                  <a:pt x="932" y="156"/>
                </a:lnTo>
                <a:lnTo>
                  <a:pt x="941" y="190"/>
                </a:lnTo>
                <a:lnTo>
                  <a:pt x="919" y="221"/>
                </a:lnTo>
                <a:lnTo>
                  <a:pt x="932" y="251"/>
                </a:lnTo>
                <a:lnTo>
                  <a:pt x="937" y="282"/>
                </a:lnTo>
                <a:lnTo>
                  <a:pt x="929" y="292"/>
                </a:lnTo>
                <a:lnTo>
                  <a:pt x="916" y="302"/>
                </a:lnTo>
                <a:lnTo>
                  <a:pt x="913" y="319"/>
                </a:lnTo>
                <a:lnTo>
                  <a:pt x="929" y="347"/>
                </a:lnTo>
                <a:lnTo>
                  <a:pt x="934" y="364"/>
                </a:lnTo>
                <a:lnTo>
                  <a:pt x="934" y="390"/>
                </a:lnTo>
                <a:lnTo>
                  <a:pt x="934" y="415"/>
                </a:lnTo>
                <a:lnTo>
                  <a:pt x="941" y="425"/>
                </a:lnTo>
                <a:lnTo>
                  <a:pt x="947" y="425"/>
                </a:lnTo>
                <a:lnTo>
                  <a:pt x="967" y="415"/>
                </a:lnTo>
                <a:lnTo>
                  <a:pt x="967" y="388"/>
                </a:lnTo>
                <a:lnTo>
                  <a:pt x="977" y="378"/>
                </a:lnTo>
                <a:lnTo>
                  <a:pt x="983" y="367"/>
                </a:lnTo>
                <a:lnTo>
                  <a:pt x="996" y="378"/>
                </a:lnTo>
                <a:lnTo>
                  <a:pt x="999" y="408"/>
                </a:lnTo>
                <a:lnTo>
                  <a:pt x="1001" y="425"/>
                </a:lnTo>
                <a:lnTo>
                  <a:pt x="1013" y="425"/>
                </a:lnTo>
                <a:lnTo>
                  <a:pt x="1032" y="418"/>
                </a:lnTo>
                <a:lnTo>
                  <a:pt x="1041" y="404"/>
                </a:lnTo>
                <a:lnTo>
                  <a:pt x="1050" y="388"/>
                </a:lnTo>
                <a:lnTo>
                  <a:pt x="1050" y="374"/>
                </a:lnTo>
                <a:lnTo>
                  <a:pt x="1141" y="374"/>
                </a:lnTo>
                <a:lnTo>
                  <a:pt x="1145" y="398"/>
                </a:lnTo>
                <a:lnTo>
                  <a:pt x="1148" y="422"/>
                </a:lnTo>
                <a:lnTo>
                  <a:pt x="1160" y="433"/>
                </a:lnTo>
                <a:lnTo>
                  <a:pt x="1190" y="435"/>
                </a:lnTo>
                <a:lnTo>
                  <a:pt x="1194" y="452"/>
                </a:lnTo>
                <a:lnTo>
                  <a:pt x="1215" y="467"/>
                </a:lnTo>
                <a:lnTo>
                  <a:pt x="1209" y="496"/>
                </a:lnTo>
                <a:lnTo>
                  <a:pt x="1205" y="521"/>
                </a:lnTo>
                <a:lnTo>
                  <a:pt x="1187" y="544"/>
                </a:lnTo>
                <a:lnTo>
                  <a:pt x="1166" y="558"/>
                </a:lnTo>
                <a:lnTo>
                  <a:pt x="1166" y="595"/>
                </a:lnTo>
                <a:lnTo>
                  <a:pt x="1178" y="626"/>
                </a:lnTo>
                <a:lnTo>
                  <a:pt x="1160" y="636"/>
                </a:lnTo>
                <a:lnTo>
                  <a:pt x="1154" y="613"/>
                </a:lnTo>
                <a:lnTo>
                  <a:pt x="1145" y="643"/>
                </a:lnTo>
                <a:lnTo>
                  <a:pt x="1123" y="670"/>
                </a:lnTo>
                <a:lnTo>
                  <a:pt x="1141" y="704"/>
                </a:lnTo>
                <a:lnTo>
                  <a:pt x="1157" y="732"/>
                </a:lnTo>
                <a:lnTo>
                  <a:pt x="1136" y="749"/>
                </a:lnTo>
                <a:lnTo>
                  <a:pt x="1108" y="752"/>
                </a:lnTo>
                <a:lnTo>
                  <a:pt x="1084" y="749"/>
                </a:lnTo>
                <a:lnTo>
                  <a:pt x="1056" y="769"/>
                </a:lnTo>
                <a:lnTo>
                  <a:pt x="1041" y="711"/>
                </a:lnTo>
                <a:lnTo>
                  <a:pt x="1062" y="687"/>
                </a:lnTo>
                <a:lnTo>
                  <a:pt x="1010" y="677"/>
                </a:lnTo>
                <a:lnTo>
                  <a:pt x="983" y="660"/>
                </a:lnTo>
                <a:lnTo>
                  <a:pt x="967" y="667"/>
                </a:lnTo>
                <a:lnTo>
                  <a:pt x="947" y="647"/>
                </a:lnTo>
                <a:lnTo>
                  <a:pt x="941" y="663"/>
                </a:lnTo>
                <a:lnTo>
                  <a:pt x="926" y="673"/>
                </a:lnTo>
                <a:lnTo>
                  <a:pt x="913" y="670"/>
                </a:lnTo>
                <a:lnTo>
                  <a:pt x="898" y="652"/>
                </a:lnTo>
                <a:lnTo>
                  <a:pt x="883" y="660"/>
                </a:lnTo>
                <a:lnTo>
                  <a:pt x="865" y="681"/>
                </a:lnTo>
                <a:lnTo>
                  <a:pt x="846" y="697"/>
                </a:lnTo>
                <a:lnTo>
                  <a:pt x="813" y="715"/>
                </a:lnTo>
                <a:lnTo>
                  <a:pt x="798" y="721"/>
                </a:lnTo>
                <a:lnTo>
                  <a:pt x="776" y="745"/>
                </a:lnTo>
                <a:lnTo>
                  <a:pt x="696" y="820"/>
                </a:lnTo>
                <a:lnTo>
                  <a:pt x="694" y="851"/>
                </a:lnTo>
                <a:lnTo>
                  <a:pt x="673" y="847"/>
                </a:lnTo>
                <a:lnTo>
                  <a:pt x="661" y="881"/>
                </a:lnTo>
                <a:lnTo>
                  <a:pt x="624" y="918"/>
                </a:lnTo>
                <a:lnTo>
                  <a:pt x="605" y="935"/>
                </a:lnTo>
                <a:lnTo>
                  <a:pt x="609" y="946"/>
                </a:lnTo>
                <a:lnTo>
                  <a:pt x="612" y="959"/>
                </a:lnTo>
                <a:lnTo>
                  <a:pt x="599" y="969"/>
                </a:lnTo>
                <a:lnTo>
                  <a:pt x="578" y="987"/>
                </a:lnTo>
                <a:lnTo>
                  <a:pt x="566" y="991"/>
                </a:lnTo>
                <a:lnTo>
                  <a:pt x="563" y="1021"/>
                </a:lnTo>
                <a:lnTo>
                  <a:pt x="556" y="1055"/>
                </a:lnTo>
                <a:lnTo>
                  <a:pt x="541" y="1062"/>
                </a:lnTo>
                <a:lnTo>
                  <a:pt x="526" y="1025"/>
                </a:lnTo>
                <a:lnTo>
                  <a:pt x="508" y="1008"/>
                </a:lnTo>
                <a:lnTo>
                  <a:pt x="487" y="1021"/>
                </a:lnTo>
                <a:lnTo>
                  <a:pt x="477" y="1051"/>
                </a:lnTo>
                <a:lnTo>
                  <a:pt x="438" y="1055"/>
                </a:lnTo>
                <a:lnTo>
                  <a:pt x="417" y="1062"/>
                </a:lnTo>
                <a:lnTo>
                  <a:pt x="390" y="1086"/>
                </a:lnTo>
                <a:lnTo>
                  <a:pt x="380" y="1071"/>
                </a:lnTo>
                <a:lnTo>
                  <a:pt x="374" y="1031"/>
                </a:lnTo>
                <a:lnTo>
                  <a:pt x="365" y="1017"/>
                </a:lnTo>
                <a:lnTo>
                  <a:pt x="331" y="1041"/>
                </a:lnTo>
                <a:lnTo>
                  <a:pt x="307" y="1008"/>
                </a:lnTo>
                <a:lnTo>
                  <a:pt x="277" y="1014"/>
                </a:lnTo>
                <a:lnTo>
                  <a:pt x="255" y="1003"/>
                </a:lnTo>
                <a:lnTo>
                  <a:pt x="231" y="1011"/>
                </a:lnTo>
                <a:lnTo>
                  <a:pt x="186" y="949"/>
                </a:lnTo>
                <a:lnTo>
                  <a:pt x="164" y="949"/>
                </a:lnTo>
                <a:lnTo>
                  <a:pt x="130" y="980"/>
                </a:lnTo>
                <a:lnTo>
                  <a:pt x="100" y="987"/>
                </a:lnTo>
                <a:lnTo>
                  <a:pt x="73" y="1028"/>
                </a:lnTo>
                <a:lnTo>
                  <a:pt x="48" y="1011"/>
                </a:lnTo>
                <a:lnTo>
                  <a:pt x="5" y="1034"/>
                </a:lnTo>
                <a:lnTo>
                  <a:pt x="0" y="997"/>
                </a:lnTo>
                <a:lnTo>
                  <a:pt x="48" y="963"/>
                </a:lnTo>
                <a:lnTo>
                  <a:pt x="40" y="943"/>
                </a:lnTo>
                <a:lnTo>
                  <a:pt x="33" y="922"/>
                </a:lnTo>
                <a:lnTo>
                  <a:pt x="57" y="881"/>
                </a:lnTo>
                <a:lnTo>
                  <a:pt x="51" y="827"/>
                </a:lnTo>
                <a:lnTo>
                  <a:pt x="57" y="721"/>
                </a:lnTo>
                <a:lnTo>
                  <a:pt x="81" y="684"/>
                </a:lnTo>
                <a:lnTo>
                  <a:pt x="119" y="652"/>
                </a:lnTo>
                <a:lnTo>
                  <a:pt x="152" y="623"/>
                </a:lnTo>
                <a:lnTo>
                  <a:pt x="183" y="595"/>
                </a:lnTo>
                <a:lnTo>
                  <a:pt x="198" y="575"/>
                </a:lnTo>
                <a:lnTo>
                  <a:pt x="207" y="558"/>
                </a:lnTo>
                <a:lnTo>
                  <a:pt x="204" y="530"/>
                </a:lnTo>
                <a:lnTo>
                  <a:pt x="188" y="513"/>
                </a:lnTo>
                <a:lnTo>
                  <a:pt x="167" y="506"/>
                </a:lnTo>
                <a:lnTo>
                  <a:pt x="143" y="506"/>
                </a:lnTo>
                <a:lnTo>
                  <a:pt x="137" y="493"/>
                </a:lnTo>
                <a:lnTo>
                  <a:pt x="133" y="470"/>
                </a:lnTo>
                <a:lnTo>
                  <a:pt x="127" y="435"/>
                </a:lnTo>
                <a:lnTo>
                  <a:pt x="109" y="404"/>
                </a:lnTo>
                <a:lnTo>
                  <a:pt x="91" y="395"/>
                </a:lnTo>
                <a:lnTo>
                  <a:pt x="60" y="388"/>
                </a:lnTo>
                <a:lnTo>
                  <a:pt x="40" y="390"/>
                </a:lnTo>
                <a:lnTo>
                  <a:pt x="27" y="395"/>
                </a:lnTo>
                <a:lnTo>
                  <a:pt x="12" y="388"/>
                </a:lnTo>
              </a:path>
            </a:pathLst>
          </a:custGeom>
          <a:noFill/>
          <a:ln w="12700" cap="rnd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0" name="Rectangle 3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919913" y="2459038"/>
            <a:ext cx="657225" cy="141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Pamplona</a:t>
            </a:r>
          </a:p>
        </p:txBody>
      </p:sp>
      <p:sp>
        <p:nvSpPr>
          <p:cNvPr id="41" name="Rectangle 48"/>
          <p:cNvSpPr>
            <a:spLocks noChangeArrowheads="1"/>
          </p:cNvSpPr>
          <p:nvPr/>
        </p:nvSpPr>
        <p:spPr bwMode="auto">
          <a:xfrm>
            <a:off x="5992813" y="3325813"/>
            <a:ext cx="655637" cy="139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Madrid</a:t>
            </a:r>
          </a:p>
        </p:txBody>
      </p:sp>
      <p:sp>
        <p:nvSpPr>
          <p:cNvPr id="42" name="Rectangle 5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16750" y="3821113"/>
            <a:ext cx="658813" cy="141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0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Valencia</a:t>
            </a:r>
          </a:p>
        </p:txBody>
      </p:sp>
      <p:sp>
        <p:nvSpPr>
          <p:cNvPr id="43" name="Rectangle 69"/>
          <p:cNvSpPr>
            <a:spLocks noChangeArrowheads="1"/>
          </p:cNvSpPr>
          <p:nvPr/>
        </p:nvSpPr>
        <p:spPr bwMode="auto">
          <a:xfrm>
            <a:off x="6305550" y="1927225"/>
            <a:ext cx="346075" cy="1317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0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Bilbao</a:t>
            </a:r>
          </a:p>
        </p:txBody>
      </p:sp>
      <p:sp>
        <p:nvSpPr>
          <p:cNvPr id="44" name="Rectangle 228"/>
          <p:cNvSpPr>
            <a:spLocks noChangeArrowheads="1"/>
          </p:cNvSpPr>
          <p:nvPr/>
        </p:nvSpPr>
        <p:spPr bwMode="auto">
          <a:xfrm>
            <a:off x="7621588" y="2847975"/>
            <a:ext cx="658812" cy="139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defRPr/>
            </a:pPr>
            <a:r>
              <a:rPr lang="es-ES_tradnl" sz="10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Barcelona</a:t>
            </a:r>
          </a:p>
        </p:txBody>
      </p:sp>
      <p:pic>
        <p:nvPicPr>
          <p:cNvPr id="20509" name="Picture 238" descr="LOGO ESIC UNA LÍNEA NEGRO"/>
          <p:cNvPicPr>
            <a:picLocks noChangeAspect="1" noChangeArrowheads="1"/>
          </p:cNvPicPr>
          <p:nvPr/>
        </p:nvPicPr>
        <p:blipFill>
          <a:blip r:embed="rId6"/>
          <a:srcRect l="71902" t="37947" r="17618" b="34525"/>
          <a:stretch>
            <a:fillRect/>
          </a:stretch>
        </p:blipFill>
        <p:spPr bwMode="auto">
          <a:xfrm>
            <a:off x="6702425" y="2097088"/>
            <a:ext cx="23177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0" name="Picture 241" descr="LOGO ESIC UNA LÍNEA NEGRO"/>
          <p:cNvPicPr>
            <a:picLocks noChangeAspect="1" noChangeArrowheads="1"/>
          </p:cNvPicPr>
          <p:nvPr/>
        </p:nvPicPr>
        <p:blipFill>
          <a:blip r:embed="rId7"/>
          <a:srcRect l="71902" t="37947" r="17618" b="34525"/>
          <a:stretch>
            <a:fillRect/>
          </a:stretch>
        </p:blipFill>
        <p:spPr bwMode="auto">
          <a:xfrm>
            <a:off x="6983413" y="2927350"/>
            <a:ext cx="188912" cy="15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1" name="Picture 242" descr="LOGO ESIC UNA LÍNEA NEGRO"/>
          <p:cNvPicPr>
            <a:picLocks noChangeAspect="1" noChangeArrowheads="1"/>
          </p:cNvPicPr>
          <p:nvPr/>
        </p:nvPicPr>
        <p:blipFill>
          <a:blip r:embed="rId8"/>
          <a:srcRect l="71902" t="37947" r="17618" b="34525"/>
          <a:stretch>
            <a:fillRect/>
          </a:stretch>
        </p:blipFill>
        <p:spPr bwMode="auto">
          <a:xfrm>
            <a:off x="7832725" y="2716213"/>
            <a:ext cx="203200" cy="16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2" name="Picture 243" descr="LOGO ESIC UNA LÍNEA NEGRO"/>
          <p:cNvPicPr>
            <a:picLocks noChangeAspect="1" noChangeArrowheads="1"/>
          </p:cNvPicPr>
          <p:nvPr/>
        </p:nvPicPr>
        <p:blipFill>
          <a:blip r:embed="rId7"/>
          <a:srcRect l="71902" t="37947" r="17618" b="34525"/>
          <a:stretch>
            <a:fillRect/>
          </a:stretch>
        </p:blipFill>
        <p:spPr bwMode="auto">
          <a:xfrm>
            <a:off x="6215063" y="4600575"/>
            <a:ext cx="188912" cy="15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3" name="Picture 244" descr="LOGO ESIC UNA LÍNEA NEGRO"/>
          <p:cNvPicPr>
            <a:picLocks noChangeAspect="1" noChangeArrowheads="1"/>
          </p:cNvPicPr>
          <p:nvPr/>
        </p:nvPicPr>
        <p:blipFill>
          <a:blip r:embed="rId9"/>
          <a:srcRect l="71902" t="37947" r="17618" b="34525"/>
          <a:stretch>
            <a:fillRect/>
          </a:stretch>
        </p:blipFill>
        <p:spPr bwMode="auto">
          <a:xfrm>
            <a:off x="6726238" y="2405063"/>
            <a:ext cx="241300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4" name="Picture 246" descr="LOGO ESIC UNA LÍNEA NEGRO"/>
          <p:cNvPicPr>
            <a:picLocks noChangeAspect="1" noChangeArrowheads="1"/>
          </p:cNvPicPr>
          <p:nvPr/>
        </p:nvPicPr>
        <p:blipFill>
          <a:blip r:embed="rId10"/>
          <a:srcRect l="71902" t="37947" r="17618" b="34525"/>
          <a:stretch>
            <a:fillRect/>
          </a:stretch>
        </p:blipFill>
        <p:spPr bwMode="auto">
          <a:xfrm>
            <a:off x="5691188" y="4991100"/>
            <a:ext cx="196850" cy="1571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515" name="Picture 247" descr="LOGO ESIC UNA LÍNEA NEGRO"/>
          <p:cNvPicPr>
            <a:picLocks noChangeAspect="1" noChangeArrowheads="1"/>
          </p:cNvPicPr>
          <p:nvPr/>
        </p:nvPicPr>
        <p:blipFill>
          <a:blip r:embed="rId11"/>
          <a:srcRect l="71902" t="37947" r="17618" b="34525"/>
          <a:stretch>
            <a:fillRect/>
          </a:stretch>
        </p:blipFill>
        <p:spPr bwMode="auto">
          <a:xfrm>
            <a:off x="5424488" y="4595813"/>
            <a:ext cx="200025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6" name="Picture 239" descr="LOGO ESIC UNA LÍNEA NEGRO"/>
          <p:cNvPicPr>
            <a:picLocks noChangeAspect="1" noChangeArrowheads="1"/>
          </p:cNvPicPr>
          <p:nvPr/>
        </p:nvPicPr>
        <p:blipFill>
          <a:blip r:embed="rId12"/>
          <a:srcRect l="71902" t="37947" r="17618" b="34525"/>
          <a:stretch>
            <a:fillRect/>
          </a:stretch>
        </p:blipFill>
        <p:spPr bwMode="auto">
          <a:xfrm>
            <a:off x="6089650" y="3159125"/>
            <a:ext cx="206375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17" name="5 Grupo"/>
          <p:cNvGrpSpPr>
            <a:grpSpLocks/>
          </p:cNvGrpSpPr>
          <p:nvPr/>
        </p:nvGrpSpPr>
        <p:grpSpPr bwMode="auto">
          <a:xfrm>
            <a:off x="539750" y="1887538"/>
            <a:ext cx="3146425" cy="4494212"/>
            <a:chOff x="683568" y="1588048"/>
            <a:chExt cx="3147390" cy="4493954"/>
          </a:xfrm>
        </p:grpSpPr>
        <p:grpSp>
          <p:nvGrpSpPr>
            <p:cNvPr id="20527" name="4 Grupo"/>
            <p:cNvGrpSpPr>
              <a:grpSpLocks/>
            </p:cNvGrpSpPr>
            <p:nvPr/>
          </p:nvGrpSpPr>
          <p:grpSpPr bwMode="auto">
            <a:xfrm>
              <a:off x="683568" y="1588048"/>
              <a:ext cx="3147390" cy="4493954"/>
              <a:chOff x="4139952" y="2121279"/>
              <a:chExt cx="3147390" cy="4493954"/>
            </a:xfrm>
          </p:grpSpPr>
          <p:pic>
            <p:nvPicPr>
              <p:cNvPr id="20530" name="Picture 252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4139952" y="2121279"/>
                <a:ext cx="3147390" cy="4493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" name="2 Rectángulo"/>
              <p:cNvSpPr/>
              <p:nvPr/>
            </p:nvSpPr>
            <p:spPr>
              <a:xfrm>
                <a:off x="5980429" y="3575346"/>
                <a:ext cx="535151" cy="29525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</p:grpSp>
        <p:pic>
          <p:nvPicPr>
            <p:cNvPr id="20528" name="Picture 245" descr="LOGO ESIC UNA LÍNEA NEGRO"/>
            <p:cNvPicPr>
              <a:picLocks noChangeAspect="1" noChangeArrowheads="1"/>
            </p:cNvPicPr>
            <p:nvPr/>
          </p:nvPicPr>
          <p:blipFill>
            <a:blip r:embed="rId12"/>
            <a:srcRect l="71902" t="37947" r="17618" b="34525"/>
            <a:stretch>
              <a:fillRect/>
            </a:stretch>
          </p:blipFill>
          <p:spPr bwMode="auto">
            <a:xfrm>
              <a:off x="2381140" y="2914778"/>
              <a:ext cx="285750" cy="214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Rectangle 234"/>
            <p:cNvSpPr>
              <a:spLocks noChangeArrowheads="1"/>
            </p:cNvSpPr>
            <p:nvPr/>
          </p:nvSpPr>
          <p:spPr bwMode="auto">
            <a:xfrm>
              <a:off x="2524045" y="3157995"/>
              <a:ext cx="905153" cy="17937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defRPr/>
              </a:pPr>
              <a:r>
                <a:rPr lang="es-ES_tradnl" sz="1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Brasil</a:t>
              </a:r>
            </a:p>
          </p:txBody>
        </p:sp>
      </p:grpSp>
      <p:sp>
        <p:nvSpPr>
          <p:cNvPr id="20518" name="7 CuadroTexto"/>
          <p:cNvSpPr txBox="1">
            <a:spLocks noChangeArrowheads="1"/>
          </p:cNvSpPr>
          <p:nvPr/>
        </p:nvSpPr>
        <p:spPr bwMode="auto">
          <a:xfrm>
            <a:off x="323850" y="836613"/>
            <a:ext cx="14906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800">
                <a:solidFill>
                  <a:srgbClr val="002060"/>
                </a:solidFill>
              </a:rPr>
              <a:t>Pozuelo de Alarcón (Madrid)</a:t>
            </a:r>
          </a:p>
        </p:txBody>
      </p:sp>
      <p:sp>
        <p:nvSpPr>
          <p:cNvPr id="20519" name="56 CuadroTexto"/>
          <p:cNvSpPr txBox="1">
            <a:spLocks noChangeArrowheads="1"/>
          </p:cNvSpPr>
          <p:nvPr/>
        </p:nvSpPr>
        <p:spPr bwMode="auto">
          <a:xfrm>
            <a:off x="2195513" y="836613"/>
            <a:ext cx="5810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800">
                <a:solidFill>
                  <a:srgbClr val="002060"/>
                </a:solidFill>
              </a:rPr>
              <a:t>Valencia</a:t>
            </a:r>
          </a:p>
        </p:txBody>
      </p:sp>
      <p:sp>
        <p:nvSpPr>
          <p:cNvPr id="20520" name="58 CuadroTexto"/>
          <p:cNvSpPr txBox="1">
            <a:spLocks noChangeArrowheads="1"/>
          </p:cNvSpPr>
          <p:nvPr/>
        </p:nvSpPr>
        <p:spPr bwMode="auto">
          <a:xfrm>
            <a:off x="4875213" y="825500"/>
            <a:ext cx="6492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800">
                <a:solidFill>
                  <a:srgbClr val="002060"/>
                </a:solidFill>
              </a:rPr>
              <a:t>Pamplona</a:t>
            </a:r>
          </a:p>
        </p:txBody>
      </p:sp>
      <p:sp>
        <p:nvSpPr>
          <p:cNvPr id="20521" name="59 CuadroTexto"/>
          <p:cNvSpPr txBox="1">
            <a:spLocks noChangeArrowheads="1"/>
          </p:cNvSpPr>
          <p:nvPr/>
        </p:nvSpPr>
        <p:spPr bwMode="auto">
          <a:xfrm>
            <a:off x="3927475" y="836613"/>
            <a:ext cx="6207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800">
                <a:solidFill>
                  <a:srgbClr val="002060"/>
                </a:solidFill>
              </a:rPr>
              <a:t>Zaragoza</a:t>
            </a:r>
          </a:p>
        </p:txBody>
      </p:sp>
      <p:sp>
        <p:nvSpPr>
          <p:cNvPr id="20522" name="60 CuadroTexto"/>
          <p:cNvSpPr txBox="1">
            <a:spLocks noChangeArrowheads="1"/>
          </p:cNvSpPr>
          <p:nvPr/>
        </p:nvSpPr>
        <p:spPr bwMode="auto">
          <a:xfrm>
            <a:off x="3146425" y="836613"/>
            <a:ext cx="4873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800">
                <a:solidFill>
                  <a:srgbClr val="002060"/>
                </a:solidFill>
              </a:rPr>
              <a:t>Sevilla</a:t>
            </a:r>
          </a:p>
        </p:txBody>
      </p:sp>
      <p:sp>
        <p:nvSpPr>
          <p:cNvPr id="20523" name="61 CuadroTexto"/>
          <p:cNvSpPr txBox="1">
            <a:spLocks noChangeArrowheads="1"/>
          </p:cNvSpPr>
          <p:nvPr/>
        </p:nvSpPr>
        <p:spPr bwMode="auto">
          <a:xfrm>
            <a:off x="7450138" y="825500"/>
            <a:ext cx="6508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800">
                <a:solidFill>
                  <a:srgbClr val="002060"/>
                </a:solidFill>
              </a:rPr>
              <a:t>Barcelona</a:t>
            </a:r>
          </a:p>
        </p:txBody>
      </p:sp>
      <p:sp>
        <p:nvSpPr>
          <p:cNvPr id="20524" name="62 CuadroTexto"/>
          <p:cNvSpPr txBox="1">
            <a:spLocks noChangeArrowheads="1"/>
          </p:cNvSpPr>
          <p:nvPr/>
        </p:nvSpPr>
        <p:spPr bwMode="auto">
          <a:xfrm>
            <a:off x="6726238" y="825500"/>
            <a:ext cx="4984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800">
                <a:solidFill>
                  <a:srgbClr val="002060"/>
                </a:solidFill>
              </a:rPr>
              <a:t>Madrid</a:t>
            </a:r>
          </a:p>
        </p:txBody>
      </p:sp>
      <p:sp>
        <p:nvSpPr>
          <p:cNvPr id="20525" name="63 CuadroTexto"/>
          <p:cNvSpPr txBox="1">
            <a:spLocks noChangeArrowheads="1"/>
          </p:cNvSpPr>
          <p:nvPr/>
        </p:nvSpPr>
        <p:spPr bwMode="auto">
          <a:xfrm>
            <a:off x="5872163" y="825500"/>
            <a:ext cx="5222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800">
                <a:solidFill>
                  <a:srgbClr val="002060"/>
                </a:solidFill>
              </a:rPr>
              <a:t>Málaga</a:t>
            </a:r>
          </a:p>
        </p:txBody>
      </p:sp>
      <p:sp>
        <p:nvSpPr>
          <p:cNvPr id="20526" name="64 CuadroTexto"/>
          <p:cNvSpPr txBox="1">
            <a:spLocks noChangeArrowheads="1"/>
          </p:cNvSpPr>
          <p:nvPr/>
        </p:nvSpPr>
        <p:spPr bwMode="auto">
          <a:xfrm>
            <a:off x="8280400" y="825500"/>
            <a:ext cx="4397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800">
                <a:solidFill>
                  <a:srgbClr val="002060"/>
                </a:solidFill>
              </a:rPr>
              <a:t>Brasil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s-ES" sz="4000" b="1" smtClean="0">
                <a:solidFill>
                  <a:schemeClr val="tx1"/>
                </a:solidFill>
                <a:latin typeface="Trebuchet MS" pitchFamily="34" charset="0"/>
              </a:rPr>
              <a:t>Áreas de ESIC</a:t>
            </a:r>
            <a:endParaRPr lang="es-ES" sz="4000" smtClean="0">
              <a:solidFill>
                <a:schemeClr val="tx1"/>
              </a:solidFill>
            </a:endParaRPr>
          </a:p>
        </p:txBody>
      </p:sp>
      <p:sp>
        <p:nvSpPr>
          <p:cNvPr id="22530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147050" cy="3654425"/>
          </a:xfrm>
        </p:spPr>
        <p:txBody>
          <a:bodyPr/>
          <a:lstStyle/>
          <a:p>
            <a:pPr algn="just" eaLnBrk="1" hangingPunct="1"/>
            <a:r>
              <a:rPr lang="es-ES" sz="1600" smtClean="0">
                <a:latin typeface="Trebuchet MS" pitchFamily="34" charset="0"/>
              </a:rPr>
              <a:t>Nuestra Escuela está dividida en diferentes áreas de actividad que responden a las necesidades actuales de la empresa, formando profesionales capaces de analizar, reflexionar, decidir y actuar responsablemente en todos los niveles de la empresa, empleando una metodología práctica y dinámica que incorpora el uso de las nuevas tecnologías.</a:t>
            </a:r>
            <a:endParaRPr lang="es-ES" sz="1600" b="1" smtClean="0">
              <a:latin typeface="Trebuchet MS" pitchFamily="34" charset="0"/>
            </a:endParaRPr>
          </a:p>
          <a:p>
            <a:pPr marL="1600200" lvl="4" indent="-457200" algn="just" eaLnBrk="1" hangingPunct="1">
              <a:lnSpc>
                <a:spcPct val="150000"/>
              </a:lnSpc>
              <a:buClrTx/>
              <a:buSzPct val="80000"/>
              <a:buFont typeface="Bookman Old Style" pitchFamily="18" charset="0"/>
              <a:buAutoNum type="arabicPeriod"/>
            </a:pPr>
            <a:r>
              <a:rPr lang="es-ES" b="1" smtClean="0">
                <a:latin typeface="Trebuchet MS" pitchFamily="34" charset="0"/>
              </a:rPr>
              <a:t>Área Universitaria</a:t>
            </a:r>
          </a:p>
          <a:p>
            <a:pPr marL="1600200" lvl="4" indent="-457200" algn="just" eaLnBrk="1" hangingPunct="1">
              <a:lnSpc>
                <a:spcPct val="150000"/>
              </a:lnSpc>
              <a:buClrTx/>
              <a:buSzPct val="80000"/>
              <a:buFont typeface="Bookman Old Style" pitchFamily="18" charset="0"/>
              <a:buAutoNum type="arabicPeriod"/>
            </a:pPr>
            <a:r>
              <a:rPr lang="es-ES" b="1" smtClean="0">
                <a:latin typeface="Trebuchet MS" pitchFamily="34" charset="0"/>
              </a:rPr>
              <a:t>Área de Postgrado </a:t>
            </a:r>
          </a:p>
          <a:p>
            <a:pPr marL="1600200" lvl="4" indent="-457200" algn="just" eaLnBrk="1" hangingPunct="1">
              <a:lnSpc>
                <a:spcPct val="150000"/>
              </a:lnSpc>
              <a:buClrTx/>
              <a:buSzPct val="80000"/>
              <a:buFont typeface="Bookman Old Style" pitchFamily="18" charset="0"/>
              <a:buAutoNum type="arabicPeriod"/>
            </a:pPr>
            <a:r>
              <a:rPr lang="es-ES" b="1" smtClean="0">
                <a:latin typeface="Trebuchet MS" pitchFamily="34" charset="0"/>
              </a:rPr>
              <a:t>Área de Executive Education</a:t>
            </a:r>
          </a:p>
          <a:p>
            <a:pPr marL="1600200" lvl="4" indent="-457200" algn="just" eaLnBrk="1" hangingPunct="1">
              <a:lnSpc>
                <a:spcPct val="150000"/>
              </a:lnSpc>
              <a:buClrTx/>
              <a:buSzPct val="80000"/>
              <a:buFont typeface="Bookman Old Style" pitchFamily="18" charset="0"/>
              <a:buAutoNum type="arabicPeriod"/>
            </a:pPr>
            <a:r>
              <a:rPr lang="es-ES" b="1" smtClean="0">
                <a:latin typeface="Trebuchet MS" pitchFamily="34" charset="0"/>
              </a:rPr>
              <a:t>Área Idiomas</a:t>
            </a:r>
          </a:p>
          <a:p>
            <a:pPr marL="1600200" lvl="4" indent="-457200" algn="just" eaLnBrk="1" hangingPunct="1">
              <a:lnSpc>
                <a:spcPct val="150000"/>
              </a:lnSpc>
              <a:buClrTx/>
              <a:buSzPct val="80000"/>
              <a:buFont typeface="Bookman Old Style" pitchFamily="18" charset="0"/>
              <a:buAutoNum type="arabicPeriod"/>
            </a:pPr>
            <a:r>
              <a:rPr lang="es-ES" b="1" smtClean="0">
                <a:latin typeface="Trebuchet MS" pitchFamily="34" charset="0"/>
              </a:rPr>
              <a:t>Área Editorial </a:t>
            </a:r>
          </a:p>
        </p:txBody>
      </p:sp>
      <p:pic>
        <p:nvPicPr>
          <p:cNvPr id="22531" name="3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5013325"/>
            <a:ext cx="8940800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1141413" y="2640013"/>
            <a:ext cx="70310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Acciones </a:t>
            </a:r>
            <a:r>
              <a:rPr lang="es-E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descentralizadas</a:t>
            </a:r>
            <a:r>
              <a:rPr lang="es-E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:</a:t>
            </a:r>
          </a:p>
          <a:p>
            <a:pPr>
              <a:defRPr/>
            </a:pPr>
            <a:r>
              <a:rPr lang="es-E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Las </a:t>
            </a:r>
            <a:r>
              <a:rPr lang="es-E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relaciones </a:t>
            </a:r>
            <a:r>
              <a:rPr lang="es-E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universidad-empresa</a:t>
            </a:r>
            <a:endParaRPr lang="es-ES" sz="3200" b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609600" y="-38735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s-ES" sz="3200" b="1" dirty="0">
                <a:latin typeface="Trebuchet MS" pitchFamily="34" charset="0"/>
                <a:ea typeface="+mj-ea"/>
                <a:cs typeface="+mj-cs"/>
              </a:rPr>
              <a:t>Acciones descentralizadas</a:t>
            </a:r>
            <a:endParaRPr lang="es-ES" sz="3200" b="1" dirty="0"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11188" y="836613"/>
            <a:ext cx="6264275" cy="1241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2400" b="1" dirty="0">
                <a:latin typeface="Trebuchet MS" pitchFamily="34" charset="0"/>
              </a:rPr>
              <a:t>1.Executive </a:t>
            </a:r>
            <a:r>
              <a:rPr lang="es-ES" sz="2400" b="1" dirty="0" err="1">
                <a:latin typeface="Trebuchet MS" pitchFamily="34" charset="0"/>
              </a:rPr>
              <a:t>Education</a:t>
            </a:r>
            <a:endParaRPr lang="es-ES" sz="2400" b="1" dirty="0">
              <a:latin typeface="Trebuchet MS" pitchFamily="34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Programas abiertos: programas superiores y </a:t>
            </a:r>
            <a:r>
              <a:rPr lang="es-ES" sz="1600" dirty="0" err="1">
                <a:latin typeface="Trebuchet MS" pitchFamily="34" charset="0"/>
              </a:rPr>
              <a:t>on</a:t>
            </a:r>
            <a:r>
              <a:rPr lang="es-ES" sz="1600" dirty="0">
                <a:latin typeface="Trebuchet MS" pitchFamily="34" charset="0"/>
              </a:rPr>
              <a:t> line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Formación “a medida” para empresas e instituciones</a:t>
            </a:r>
            <a:endParaRPr lang="es-ES" sz="1600" dirty="0">
              <a:latin typeface="Trebuchet MS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11188" y="2147888"/>
            <a:ext cx="7561262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2400" b="1" dirty="0">
                <a:latin typeface="Trebuchet MS" pitchFamily="34" charset="0"/>
              </a:rPr>
              <a:t>2.Creación y desarrollo empresarial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Programa AESIC EMPRENDE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Centro de Creación de Empresas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Acciones de emprendimiento (modelo mixto) BS +agente </a:t>
            </a:r>
            <a:r>
              <a:rPr lang="es-ES" sz="1600" dirty="0" err="1">
                <a:latin typeface="Trebuchet MS" pitchFamily="34" charset="0"/>
              </a:rPr>
              <a:t>local+universidad</a:t>
            </a:r>
            <a:r>
              <a:rPr lang="es-ES" sz="1600" dirty="0">
                <a:latin typeface="Trebuchet MS" pitchFamily="34" charset="0"/>
              </a:rPr>
              <a:t> </a:t>
            </a:r>
            <a:endParaRPr lang="es-ES" sz="1600" dirty="0">
              <a:latin typeface="Trebuchet MS" pitchFamily="34" charset="0"/>
            </a:endParaRPr>
          </a:p>
        </p:txBody>
      </p:sp>
      <p:sp>
        <p:nvSpPr>
          <p:cNvPr id="26628" name="6 CuadroTexto"/>
          <p:cNvSpPr txBox="1">
            <a:spLocks noChangeArrowheads="1"/>
          </p:cNvSpPr>
          <p:nvPr/>
        </p:nvSpPr>
        <p:spPr bwMode="auto">
          <a:xfrm>
            <a:off x="611188" y="3789363"/>
            <a:ext cx="75612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b="1">
                <a:latin typeface="Trebuchet MS" pitchFamily="34" charset="0"/>
              </a:rPr>
              <a:t>3.Prácticas en empresas</a:t>
            </a:r>
            <a:endParaRPr lang="es-ES" sz="1600">
              <a:latin typeface="Trebuchet MS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11188" y="4370388"/>
            <a:ext cx="7561262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2400" b="1" dirty="0">
                <a:latin typeface="Trebuchet MS" pitchFamily="34" charset="0"/>
              </a:rPr>
              <a:t>4.ESIC y la sociedad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Global Marketing </a:t>
            </a:r>
            <a:r>
              <a:rPr lang="es-ES" sz="1600" dirty="0" err="1">
                <a:latin typeface="Trebuchet MS" pitchFamily="34" charset="0"/>
              </a:rPr>
              <a:t>Competition</a:t>
            </a:r>
            <a:endParaRPr lang="es-ES" sz="1600" dirty="0">
              <a:latin typeface="Trebuchet MS" pitchFamily="34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HOY es MK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Premios ASTER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s-ES" sz="1600" dirty="0">
                <a:latin typeface="Trebuchet MS" pitchFamily="34" charset="0"/>
              </a:rPr>
              <a:t>Plataformas y redes sociales</a:t>
            </a:r>
            <a:endParaRPr lang="es-ES" sz="16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609600" y="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s-ES" sz="2800" b="1" dirty="0">
                <a:latin typeface="Trebuchet MS" pitchFamily="34" charset="0"/>
                <a:ea typeface="+mj-ea"/>
                <a:cs typeface="+mj-cs"/>
              </a:rPr>
              <a:t>1.</a:t>
            </a:r>
            <a:r>
              <a:rPr lang="es-ES" sz="4000" b="1" dirty="0">
                <a:latin typeface="Trebuchet MS" pitchFamily="34" charset="0"/>
                <a:ea typeface="+mj-ea"/>
                <a:cs typeface="+mj-cs"/>
              </a:rPr>
              <a:t> </a:t>
            </a:r>
            <a:endParaRPr lang="es-ES" sz="4000" b="1" dirty="0"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27650" name="2 Rectángulo"/>
          <p:cNvSpPr>
            <a:spLocks noChangeArrowheads="1"/>
          </p:cNvSpPr>
          <p:nvPr/>
        </p:nvSpPr>
        <p:spPr bwMode="auto">
          <a:xfrm>
            <a:off x="2771775" y="1412875"/>
            <a:ext cx="5688013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Trebuchet MS" pitchFamily="34" charset="0"/>
              </a:rPr>
              <a:t>El Área Executive Educación proporciona una estrecha relación con la comunidad empresarial internacional, ofreciendo soluciones de formación a directivos y profesionales de todo el mundo, mediante metodologías innovadoras y efectivas que cubren las expectativas tanto de las organizaciones como de los profesionales en materia de Dirección Empresarial.</a:t>
            </a:r>
          </a:p>
          <a:p>
            <a:endParaRPr lang="es-ES" sz="1600"/>
          </a:p>
          <a:p>
            <a:r>
              <a:rPr lang="es-ES" sz="1600">
                <a:latin typeface="Trebuchet MS" pitchFamily="34" charset="0"/>
              </a:rPr>
              <a:t>Programas basados en la realidad empresarial que aportando los conocimientos, habilidades y técnicas de desarrollo profesional necesarios para garantizar al mercado laboral una </a:t>
            </a:r>
            <a:r>
              <a:rPr lang="es-ES" sz="1600" b="1">
                <a:latin typeface="Trebuchet MS" pitchFamily="34" charset="0"/>
              </a:rPr>
              <a:t>excelencia directiva</a:t>
            </a:r>
            <a:r>
              <a:rPr lang="es-ES" sz="1600">
                <a:latin typeface="Trebuchet MS" pitchFamily="34" charset="0"/>
              </a:rPr>
              <a:t>.</a:t>
            </a:r>
          </a:p>
          <a:p>
            <a:endParaRPr lang="es-ES" sz="1600"/>
          </a:p>
          <a:p>
            <a:r>
              <a:rPr lang="es-ES" sz="1600">
                <a:latin typeface="Trebuchet MS" pitchFamily="34" charset="0"/>
              </a:rPr>
              <a:t>Nuestros servicios se basan en un </a:t>
            </a:r>
            <a:r>
              <a:rPr lang="es-ES" sz="1600" b="1">
                <a:latin typeface="Trebuchet MS" pitchFamily="34" charset="0"/>
              </a:rPr>
              <a:t>Plan integral de formación para directivos</a:t>
            </a:r>
            <a:r>
              <a:rPr lang="es-ES" sz="1600"/>
              <a:t> </a:t>
            </a:r>
            <a:r>
              <a:rPr lang="es-ES" sz="1600">
                <a:latin typeface="Trebuchet MS" pitchFamily="34" charset="0"/>
              </a:rPr>
              <a:t>que alberga tanto </a:t>
            </a:r>
            <a:r>
              <a:rPr lang="es-ES" sz="1600" b="1">
                <a:latin typeface="Trebuchet MS" pitchFamily="34" charset="0"/>
              </a:rPr>
              <a:t>programas abiertos </a:t>
            </a:r>
            <a:r>
              <a:rPr lang="es-ES" sz="1600">
                <a:latin typeface="Trebuchet MS" pitchFamily="34" charset="0"/>
              </a:rPr>
              <a:t>en distintos formatos como </a:t>
            </a:r>
            <a:r>
              <a:rPr lang="es-ES" sz="1600" b="1">
                <a:latin typeface="Trebuchet MS" pitchFamily="34" charset="0"/>
              </a:rPr>
              <a:t>formación a medida para empresas.</a:t>
            </a:r>
          </a:p>
        </p:txBody>
      </p:sp>
      <p:pic>
        <p:nvPicPr>
          <p:cNvPr id="27651" name="2 Imagen"/>
          <p:cNvPicPr>
            <a:picLocks noChangeAspect="1"/>
          </p:cNvPicPr>
          <p:nvPr/>
        </p:nvPicPr>
        <p:blipFill>
          <a:blip r:embed="rId3"/>
          <a:srcRect l="8002" t="27879" r="7668" b="29208"/>
          <a:stretch>
            <a:fillRect/>
          </a:stretch>
        </p:blipFill>
        <p:spPr bwMode="auto">
          <a:xfrm>
            <a:off x="1258888" y="63500"/>
            <a:ext cx="6072187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 descr="N:\Marketing\Imagenes\Imagenes folletos\INTERIOR PSDEM.jpg"/>
          <p:cNvPicPr>
            <a:picLocks noChangeAspect="1" noChangeArrowheads="1"/>
          </p:cNvPicPr>
          <p:nvPr/>
        </p:nvPicPr>
        <p:blipFill>
          <a:blip r:embed="rId4"/>
          <a:srcRect l="26781" t="2547" r="25958" b="-5978"/>
          <a:stretch>
            <a:fillRect/>
          </a:stretch>
        </p:blipFill>
        <p:spPr bwMode="auto">
          <a:xfrm>
            <a:off x="323850" y="1412875"/>
            <a:ext cx="216693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algn="ctr" eaLnBrk="1" hangingPunct="1"/>
            <a:endParaRPr lang="es-ES" sz="2800" b="1" smtClean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75556" y="2996952"/>
            <a:ext cx="7992888" cy="3139321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defRPr/>
            </a:pPr>
            <a:r>
              <a:rPr lang="es-ES" dirty="0">
                <a:latin typeface="Trebuchet MS" pitchFamily="34" charset="0"/>
              </a:rPr>
              <a:t>Líneas de actuación:</a:t>
            </a:r>
          </a:p>
          <a:p>
            <a:pPr>
              <a:defRPr/>
            </a:pPr>
            <a:endParaRPr lang="es-ES" dirty="0"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Programas Superiores.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Programas </a:t>
            </a:r>
            <a:r>
              <a:rPr lang="es-ES" dirty="0">
                <a:latin typeface="Trebuchet MS" pitchFamily="34" charset="0"/>
              </a:rPr>
              <a:t>Avanzados.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Programas Especializados</a:t>
            </a:r>
            <a:r>
              <a:rPr lang="es-ES" dirty="0">
                <a:latin typeface="Trebuchet MS" pitchFamily="34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Seminarios </a:t>
            </a:r>
            <a:r>
              <a:rPr lang="es-ES" dirty="0">
                <a:latin typeface="Trebuchet MS" pitchFamily="34" charset="0"/>
              </a:rPr>
              <a:t>profesionales.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“</a:t>
            </a:r>
            <a:r>
              <a:rPr lang="es-ES" dirty="0" err="1">
                <a:latin typeface="Trebuchet MS" pitchFamily="34" charset="0"/>
              </a:rPr>
              <a:t>Lifeclass</a:t>
            </a:r>
            <a:r>
              <a:rPr lang="es-ES" dirty="0">
                <a:latin typeface="Trebuchet MS" pitchFamily="34" charset="0"/>
              </a:rPr>
              <a:t> </a:t>
            </a:r>
            <a:r>
              <a:rPr lang="es-ES" dirty="0" err="1">
                <a:latin typeface="Trebuchet MS" pitchFamily="34" charset="0"/>
              </a:rPr>
              <a:t>Experience</a:t>
            </a:r>
            <a:r>
              <a:rPr lang="es-ES" dirty="0">
                <a:latin typeface="Trebuchet MS" pitchFamily="34" charset="0"/>
              </a:rPr>
              <a:t>”.</a:t>
            </a:r>
            <a:endParaRPr lang="es-ES" dirty="0"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Conferencias.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Cursos de verano.</a:t>
            </a:r>
          </a:p>
          <a:p>
            <a:pPr>
              <a:defRPr/>
            </a:pPr>
            <a:endParaRPr lang="es-ES" dirty="0">
              <a:latin typeface="Trebuchet MS" pitchFamily="34" charset="0"/>
            </a:endParaRPr>
          </a:p>
          <a:p>
            <a:pPr>
              <a:defRPr/>
            </a:pPr>
            <a:endParaRPr lang="es-ES" dirty="0">
              <a:latin typeface="Trebuchet MS" pitchFamily="34" charset="0"/>
            </a:endParaRPr>
          </a:p>
          <a:p>
            <a:pPr>
              <a:defRPr/>
            </a:pPr>
            <a:r>
              <a:rPr lang="es-ES" dirty="0">
                <a:latin typeface="Trebuchet MS" pitchFamily="34" charset="0"/>
              </a:rPr>
              <a:t>Áreas</a:t>
            </a:r>
            <a:r>
              <a:rPr lang="es-ES" dirty="0">
                <a:latin typeface="Trebuchet MS" pitchFamily="34" charset="0"/>
              </a:rPr>
              <a:t>: </a:t>
            </a:r>
          </a:p>
          <a:p>
            <a:pPr marL="266700" indent="-266700">
              <a:defRPr/>
            </a:pPr>
            <a:endParaRPr lang="es-ES" dirty="0">
              <a:latin typeface="Trebuchet MS" pitchFamily="34" charset="0"/>
            </a:endParaRPr>
          </a:p>
          <a:p>
            <a:pPr marL="266700" lvl="1" indent="-26670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 Dirección y estrategia.</a:t>
            </a:r>
          </a:p>
          <a:p>
            <a:pPr marL="266700" lvl="1" indent="-26670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 Marketing.</a:t>
            </a:r>
          </a:p>
          <a:p>
            <a:pPr marL="266700" lvl="1" indent="-26670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 Comercial.</a:t>
            </a:r>
          </a:p>
          <a:p>
            <a:pPr marL="266700" lvl="1" indent="-26670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 Recursos Humanos.</a:t>
            </a:r>
          </a:p>
          <a:p>
            <a:pPr marL="266700" lvl="1" indent="-26670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 Finanzas.</a:t>
            </a:r>
          </a:p>
          <a:p>
            <a:pPr marL="266700" lvl="1" indent="-26670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 Operaciones y calidad</a:t>
            </a:r>
            <a:r>
              <a:rPr lang="es-ES" dirty="0">
                <a:latin typeface="Trebuchet MS" pitchFamily="34" charset="0"/>
              </a:rPr>
              <a:t>.</a:t>
            </a:r>
          </a:p>
          <a:p>
            <a:pPr marL="266700" lvl="1" indent="-266700">
              <a:buFont typeface="Arial" pitchFamily="34" charset="0"/>
              <a:buChar char="•"/>
              <a:defRPr/>
            </a:pPr>
            <a:r>
              <a:rPr lang="es-ES" dirty="0">
                <a:latin typeface="Trebuchet MS" pitchFamily="34" charset="0"/>
              </a:rPr>
              <a:t> </a:t>
            </a:r>
            <a:r>
              <a:rPr lang="es-ES" dirty="0">
                <a:latin typeface="Trebuchet MS" pitchFamily="34" charset="0"/>
              </a:rPr>
              <a:t>Economía Digital</a:t>
            </a:r>
            <a:endParaRPr lang="es-ES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  <a:defRPr/>
            </a:pPr>
            <a:endParaRPr lang="es-ES" dirty="0">
              <a:latin typeface="Trebuchet MS" pitchFamily="34" charset="0"/>
            </a:endParaRPr>
          </a:p>
        </p:txBody>
      </p:sp>
      <p:pic>
        <p:nvPicPr>
          <p:cNvPr id="29699" name="5 Imagen"/>
          <p:cNvPicPr>
            <a:picLocks noChangeAspect="1"/>
          </p:cNvPicPr>
          <p:nvPr/>
        </p:nvPicPr>
        <p:blipFill>
          <a:blip r:embed="rId2"/>
          <a:srcRect l="8002" t="27879" r="7668" b="29208"/>
          <a:stretch>
            <a:fillRect/>
          </a:stretch>
        </p:blipFill>
        <p:spPr bwMode="auto">
          <a:xfrm>
            <a:off x="1536700" y="115888"/>
            <a:ext cx="60706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1 CuadroTexto"/>
          <p:cNvSpPr txBox="1">
            <a:spLocks noChangeArrowheads="1"/>
          </p:cNvSpPr>
          <p:nvPr/>
        </p:nvSpPr>
        <p:spPr bwMode="auto">
          <a:xfrm>
            <a:off x="468313" y="1196975"/>
            <a:ext cx="8207375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200" b="1">
                <a:latin typeface="Trebuchet MS" pitchFamily="34" charset="0"/>
              </a:rPr>
              <a:t>PROGRAMAS ABIERTOS:</a:t>
            </a:r>
          </a:p>
          <a:p>
            <a:endParaRPr lang="es-ES"/>
          </a:p>
          <a:p>
            <a:r>
              <a:rPr lang="es-ES">
                <a:latin typeface="Trebuchet MS" pitchFamily="34" charset="0"/>
              </a:rPr>
              <a:t>Facilitan la actualización permanente en los aspectos más relevantes de la gestión empresarial.</a:t>
            </a:r>
          </a:p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e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e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3762</TotalTime>
  <Words>1834</Words>
  <Application>Microsoft Office PowerPoint</Application>
  <PresentationFormat>On-screen Show (4:3)</PresentationFormat>
  <Paragraphs>277</Paragraphs>
  <Slides>33</Slides>
  <Notes>23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Plantilla de diseño</vt:lpstr>
      </vt:variant>
      <vt:variant>
        <vt:i4>12</vt:i4>
      </vt:variant>
      <vt:variant>
        <vt:lpstr>Títulos de diapositiva</vt:lpstr>
      </vt:variant>
      <vt:variant>
        <vt:i4>33</vt:i4>
      </vt:variant>
    </vt:vector>
  </HeadingPairs>
  <TitlesOfParts>
    <vt:vector size="53" baseType="lpstr">
      <vt:lpstr>Arial</vt:lpstr>
      <vt:lpstr>Bookman Old Style</vt:lpstr>
      <vt:lpstr>Gill Sans MT</vt:lpstr>
      <vt:lpstr>Wingdings 3</vt:lpstr>
      <vt:lpstr>Wingdings</vt:lpstr>
      <vt:lpstr>Calibri</vt:lpstr>
      <vt:lpstr>Trebuchet MS</vt:lpstr>
      <vt:lpstr>Arial Narrow</vt:lpstr>
      <vt:lpstr>Origen</vt:lpstr>
      <vt:lpstr>Origen</vt:lpstr>
      <vt:lpstr>Origen</vt:lpstr>
      <vt:lpstr>Origen</vt:lpstr>
      <vt:lpstr>Origen</vt:lpstr>
      <vt:lpstr>Origen</vt:lpstr>
      <vt:lpstr>Origen</vt:lpstr>
      <vt:lpstr>Origen</vt:lpstr>
      <vt:lpstr>Origen</vt:lpstr>
      <vt:lpstr>Origen</vt:lpstr>
      <vt:lpstr>Origen</vt:lpstr>
      <vt:lpstr>Origen</vt:lpstr>
      <vt:lpstr>Diapositiva 1</vt:lpstr>
      <vt:lpstr>MISIÓN DE ESIC</vt:lpstr>
      <vt:lpstr>ESIC COMO INSTITUCIÓN</vt:lpstr>
      <vt:lpstr>Sedes de ESIC</vt:lpstr>
      <vt:lpstr>Áreas de ESIC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</vt:vector>
  </TitlesOfParts>
  <Company>ESIC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ESIC</dc:title>
  <dc:creator>maller</dc:creator>
  <cp:lastModifiedBy>rosa.asenjo</cp:lastModifiedBy>
  <cp:revision>222</cp:revision>
  <cp:lastPrinted>2012-12-04T16:43:38Z</cp:lastPrinted>
  <dcterms:created xsi:type="dcterms:W3CDTF">2010-03-17T15:34:22Z</dcterms:created>
  <dcterms:modified xsi:type="dcterms:W3CDTF">2012-12-17T08:17:55Z</dcterms:modified>
</cp:coreProperties>
</file>