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0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1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32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33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34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74" r:id="rId2"/>
    <p:sldId id="403" r:id="rId3"/>
    <p:sldId id="404" r:id="rId4"/>
    <p:sldId id="406" r:id="rId5"/>
    <p:sldId id="412" r:id="rId6"/>
    <p:sldId id="413" r:id="rId7"/>
    <p:sldId id="414" r:id="rId8"/>
    <p:sldId id="415" r:id="rId9"/>
    <p:sldId id="416" r:id="rId10"/>
    <p:sldId id="417" r:id="rId11"/>
    <p:sldId id="418" r:id="rId12"/>
    <p:sldId id="419" r:id="rId13"/>
    <p:sldId id="420" r:id="rId14"/>
    <p:sldId id="421" r:id="rId15"/>
    <p:sldId id="422" r:id="rId16"/>
    <p:sldId id="423" r:id="rId17"/>
    <p:sldId id="424" r:id="rId18"/>
    <p:sldId id="425" r:id="rId19"/>
    <p:sldId id="426" r:id="rId20"/>
    <p:sldId id="427" r:id="rId21"/>
    <p:sldId id="428" r:id="rId22"/>
    <p:sldId id="378" r:id="rId23"/>
    <p:sldId id="393" r:id="rId24"/>
    <p:sldId id="438" r:id="rId25"/>
    <p:sldId id="394" r:id="rId26"/>
    <p:sldId id="395" r:id="rId27"/>
    <p:sldId id="396" r:id="rId28"/>
    <p:sldId id="379" r:id="rId29"/>
    <p:sldId id="430" r:id="rId30"/>
    <p:sldId id="431" r:id="rId31"/>
    <p:sldId id="439" r:id="rId32"/>
    <p:sldId id="432" r:id="rId33"/>
    <p:sldId id="433" r:id="rId34"/>
    <p:sldId id="435" r:id="rId35"/>
    <p:sldId id="436" r:id="rId36"/>
    <p:sldId id="380" r:id="rId37"/>
    <p:sldId id="381" r:id="rId38"/>
    <p:sldId id="392" r:id="rId39"/>
    <p:sldId id="391" r:id="rId40"/>
  </p:sldIdLst>
  <p:sldSz cx="9906000" cy="6858000" type="A4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5pPr>
    <a:lvl6pPr marL="2286000" algn="l" defTabSz="914400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6pPr>
    <a:lvl7pPr marL="2743200" algn="l" defTabSz="914400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7pPr>
    <a:lvl8pPr marL="3200400" algn="l" defTabSz="914400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8pPr>
    <a:lvl9pPr marL="3657600" algn="l" defTabSz="914400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+mn-cs"/>
        <a:sym typeface="Webdings" pitchFamily="18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003D"/>
    <a:srgbClr val="003A80"/>
    <a:srgbClr val="003A9E"/>
    <a:srgbClr val="336699"/>
    <a:srgbClr val="FFFFFF"/>
    <a:srgbClr val="0066CC"/>
    <a:srgbClr val="FFFFCC"/>
    <a:srgbClr val="FF9900"/>
    <a:srgbClr val="007E3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 snapToGrid="0">
      <p:cViewPr>
        <p:scale>
          <a:sx n="75" d="100"/>
          <a:sy n="75" d="100"/>
        </p:scale>
        <p:origin x="-834" y="-708"/>
      </p:cViewPr>
      <p:guideLst>
        <p:guide orient="horz" pos="784"/>
        <p:guide pos="1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16"/>
    </p:cViewPr>
  </p:sorterViewPr>
  <p:notesViewPr>
    <p:cSldViewPr snapToGrid="0">
      <p:cViewPr varScale="1">
        <p:scale>
          <a:sx n="76" d="100"/>
          <a:sy n="76" d="100"/>
        </p:scale>
        <p:origin x="-2148" y="-96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eaceaf\shares\users\matosjo\Statistics\%7b2007-2012%7d\Statistics%20received-selected%20projects%202007-201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eaceaf\shares\users\matosjo\Statistics\%7b2007-2012%7d\Statistics%20received-selected%20projects%202007-2012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EACEAF\EACEA.P2\C.%20Projects%20and%20Results\01.%20Erasmus\0%20Coordination\Reports\Joannas'%20analysis\Projects%20follow-up-overview-final%20version%20October%202011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eaceaf\shares\users\matosjo\Statistics\%7b2007-2011%7d\All-selected-filter2007-2011%20per%20subject%20areas%20-%20simple%20version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EACEAF\EACEA.P2\C.%20Projects%20and%20Results\01.%20Erasmus\0%20Coordination\Meetings\EXTernal\Coordinator's%20meeting%2020-21%20January%202011\Presentations\Reference%20doc\All-selected-filter2007-2010%20per%20subject%20areas%20kds%20-%20simple%20version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eaceaf\shares\users\matosjo\Statistics\%7b2007-2012%7d\ERASMUS%202007-2012%20Statistics%20(Draft)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280470594442029"/>
          <c:y val="0.1270820593579649"/>
          <c:w val="0.78492993702200564"/>
          <c:h val="0.56818044821320413"/>
        </c:manualLayout>
      </c:layout>
      <c:barChart>
        <c:barDir val="col"/>
        <c:grouping val="clustered"/>
        <c:varyColors val="0"/>
        <c:ser>
          <c:idx val="0"/>
          <c:order val="0"/>
          <c:tx>
            <c:v>Received</c:v>
          </c:tx>
          <c:spPr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800000"/>
              </a:solidFill>
              <a:prstDash val="solid"/>
            </a:ln>
          </c:spPr>
          <c:invertIfNegative val="0"/>
          <c:cat>
            <c:numRef>
              <c:f>Sheet1!$A$39:$A$44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cat>
          <c:val>
            <c:numRef>
              <c:f>Sheet1!$I$39:$I$44</c:f>
              <c:numCache>
                <c:formatCode>General</c:formatCode>
                <c:ptCount val="6"/>
                <c:pt idx="0">
                  <c:v>153</c:v>
                </c:pt>
                <c:pt idx="1">
                  <c:v>171</c:v>
                </c:pt>
                <c:pt idx="2">
                  <c:v>178</c:v>
                </c:pt>
                <c:pt idx="3">
                  <c:v>194</c:v>
                </c:pt>
                <c:pt idx="4">
                  <c:v>197</c:v>
                </c:pt>
                <c:pt idx="5">
                  <c:v>250</c:v>
                </c:pt>
              </c:numCache>
            </c:numRef>
          </c:val>
        </c:ser>
        <c:ser>
          <c:idx val="1"/>
          <c:order val="1"/>
          <c:tx>
            <c:v>Selected</c:v>
          </c:tx>
          <c:spPr>
            <a:solidFill>
              <a:srgbClr val="92D050"/>
            </a:solidFill>
            <a:ln w="12700">
              <a:solidFill>
                <a:srgbClr val="008000"/>
              </a:solidFill>
              <a:prstDash val="solid"/>
            </a:ln>
          </c:spPr>
          <c:invertIfNegative val="0"/>
          <c:cat>
            <c:numRef>
              <c:f>Sheet1!$A$39:$A$44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cat>
          <c:val>
            <c:numRef>
              <c:f>Sheet1!$I$4:$I$9</c:f>
              <c:numCache>
                <c:formatCode>General</c:formatCode>
                <c:ptCount val="6"/>
                <c:pt idx="0">
                  <c:v>64</c:v>
                </c:pt>
                <c:pt idx="1">
                  <c:v>61</c:v>
                </c:pt>
                <c:pt idx="2">
                  <c:v>62</c:v>
                </c:pt>
                <c:pt idx="3">
                  <c:v>66</c:v>
                </c:pt>
                <c:pt idx="4">
                  <c:v>69</c:v>
                </c:pt>
                <c:pt idx="5">
                  <c:v>57</c:v>
                </c:pt>
              </c:numCache>
            </c:numRef>
          </c:val>
        </c:ser>
        <c:ser>
          <c:idx val="2"/>
          <c:order val="2"/>
          <c:tx>
            <c:v>sucess rate</c:v>
          </c:tx>
          <c:invertIfNegative val="0"/>
          <c:cat>
            <c:numRef>
              <c:f>Sheet1!$A$39:$A$44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cat>
          <c:val>
            <c:numRef>
              <c:f>Sheet1!$Q$4:$Q$9</c:f>
              <c:numCache>
                <c:formatCode>0.0%</c:formatCode>
                <c:ptCount val="6"/>
                <c:pt idx="0">
                  <c:v>0.41830065359477314</c:v>
                </c:pt>
                <c:pt idx="1">
                  <c:v>0.35672514619883039</c:v>
                </c:pt>
                <c:pt idx="2">
                  <c:v>0.34831460674157444</c:v>
                </c:pt>
                <c:pt idx="3">
                  <c:v>0.34020618556701088</c:v>
                </c:pt>
                <c:pt idx="4">
                  <c:v>0.35025380710659876</c:v>
                </c:pt>
                <c:pt idx="5">
                  <c:v>0.22400000000000023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40"/>
        <c:axId val="170642048"/>
        <c:axId val="170674816"/>
      </c:barChart>
      <c:catAx>
        <c:axId val="1706420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70674816"/>
        <c:crosses val="autoZero"/>
        <c:auto val="1"/>
        <c:lblAlgn val="ctr"/>
        <c:lblOffset val="100"/>
        <c:noMultiLvlLbl val="0"/>
      </c:catAx>
      <c:valAx>
        <c:axId val="170674816"/>
        <c:scaling>
          <c:orientation val="minMax"/>
          <c:max val="25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70642048"/>
        <c:crosses val="autoZero"/>
        <c:crossBetween val="between"/>
        <c:majorUnit val="25"/>
      </c:valAx>
      <c:dTable>
        <c:showHorzBorder val="1"/>
        <c:showVertBorder val="1"/>
        <c:showOutline val="1"/>
        <c:showKeys val="1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 rtl="0">
              <a:defRPr sz="1600" b="1" i="0" u="none" strike="noStrike" baseline="0">
                <a:solidFill>
                  <a:srgbClr val="00008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dTable>
      <c:spPr>
        <a:solidFill>
          <a:srgbClr val="FFCC99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2625698324022381E-2"/>
          <c:y val="0.15543675401884771"/>
          <c:w val="0.89054677526858661"/>
          <c:h val="0.420460391868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Sheet1!$F$3:$H$3</c:f>
              <c:strCache>
                <c:ptCount val="3"/>
                <c:pt idx="0">
                  <c:v>Multilateral</c:v>
                </c:pt>
                <c:pt idx="1">
                  <c:v>Networks</c:v>
                </c:pt>
                <c:pt idx="2">
                  <c:v>Accomp. Measures</c:v>
                </c:pt>
              </c:strCache>
            </c:strRef>
          </c:cat>
          <c:val>
            <c:numRef>
              <c:f>Sheet1!$F$4:$H$4</c:f>
              <c:numCache>
                <c:formatCode>General</c:formatCode>
                <c:ptCount val="3"/>
                <c:pt idx="0">
                  <c:v>50</c:v>
                </c:pt>
                <c:pt idx="1">
                  <c:v>8</c:v>
                </c:pt>
                <c:pt idx="2">
                  <c:v>6</c:v>
                </c:pt>
              </c:numCache>
            </c:numRef>
          </c:val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rgbClr val="CC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Sheet1!$F$3:$H$3</c:f>
              <c:strCache>
                <c:ptCount val="3"/>
                <c:pt idx="0">
                  <c:v>Multilateral</c:v>
                </c:pt>
                <c:pt idx="1">
                  <c:v>Networks</c:v>
                </c:pt>
                <c:pt idx="2">
                  <c:v>Accomp. Measures</c:v>
                </c:pt>
              </c:strCache>
            </c:strRef>
          </c:cat>
          <c:val>
            <c:numRef>
              <c:f>Sheet1!$F$5:$H$5</c:f>
              <c:numCache>
                <c:formatCode>General</c:formatCode>
                <c:ptCount val="3"/>
                <c:pt idx="0">
                  <c:v>43</c:v>
                </c:pt>
                <c:pt idx="1">
                  <c:v>14</c:v>
                </c:pt>
                <c:pt idx="2">
                  <c:v>4</c:v>
                </c:pt>
              </c:numCache>
            </c:numRef>
          </c:val>
        </c:ser>
        <c:ser>
          <c:idx val="4"/>
          <c:order val="2"/>
          <c:tx>
            <c:strRef>
              <c:f>Sheet1!$A$6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FFCC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Sheet1!$F$3:$H$3</c:f>
              <c:strCache>
                <c:ptCount val="3"/>
                <c:pt idx="0">
                  <c:v>Multilateral</c:v>
                </c:pt>
                <c:pt idx="1">
                  <c:v>Networks</c:v>
                </c:pt>
                <c:pt idx="2">
                  <c:v>Accomp. Measures</c:v>
                </c:pt>
              </c:strCache>
            </c:strRef>
          </c:cat>
          <c:val>
            <c:numRef>
              <c:f>Sheet1!$F$6:$H$6</c:f>
              <c:numCache>
                <c:formatCode>General</c:formatCode>
                <c:ptCount val="3"/>
                <c:pt idx="0">
                  <c:v>43</c:v>
                </c:pt>
                <c:pt idx="1">
                  <c:v>13</c:v>
                </c:pt>
                <c:pt idx="2">
                  <c:v>6</c:v>
                </c:pt>
              </c:numCache>
            </c:numRef>
          </c:val>
        </c:ser>
        <c:ser>
          <c:idx val="1"/>
          <c:order val="3"/>
          <c:tx>
            <c:strRef>
              <c:f>Sheet1!$A$7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c:spPr>
          <c:invertIfNegative val="0"/>
          <c:cat>
            <c:strRef>
              <c:f>Sheet1!$F$3:$H$3</c:f>
              <c:strCache>
                <c:ptCount val="3"/>
                <c:pt idx="0">
                  <c:v>Multilateral</c:v>
                </c:pt>
                <c:pt idx="1">
                  <c:v>Networks</c:v>
                </c:pt>
                <c:pt idx="2">
                  <c:v>Accomp. Measures</c:v>
                </c:pt>
              </c:strCache>
            </c:strRef>
          </c:cat>
          <c:val>
            <c:numRef>
              <c:f>Sheet1!$F$7:$H$7</c:f>
              <c:numCache>
                <c:formatCode>General</c:formatCode>
                <c:ptCount val="3"/>
                <c:pt idx="0">
                  <c:v>50</c:v>
                </c:pt>
                <c:pt idx="1">
                  <c:v>8</c:v>
                </c:pt>
                <c:pt idx="2">
                  <c:v>8</c:v>
                </c:pt>
              </c:numCache>
            </c:numRef>
          </c:val>
        </c:ser>
        <c:ser>
          <c:idx val="3"/>
          <c:order val="4"/>
          <c:tx>
            <c:strRef>
              <c:f>Sheet1!$A$8</c:f>
              <c:strCache>
                <c:ptCount val="1"/>
                <c:pt idx="0">
                  <c:v>2011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invertIfNegative val="0"/>
          <c:cat>
            <c:strRef>
              <c:f>Sheet1!$F$3:$H$3</c:f>
              <c:strCache>
                <c:ptCount val="3"/>
                <c:pt idx="0">
                  <c:v>Multilateral</c:v>
                </c:pt>
                <c:pt idx="1">
                  <c:v>Networks</c:v>
                </c:pt>
                <c:pt idx="2">
                  <c:v>Accomp. Measures</c:v>
                </c:pt>
              </c:strCache>
            </c:strRef>
          </c:cat>
          <c:val>
            <c:numRef>
              <c:f>Sheet1!$F$8:$H$8</c:f>
              <c:numCache>
                <c:formatCode>General</c:formatCode>
                <c:ptCount val="3"/>
                <c:pt idx="0">
                  <c:v>54</c:v>
                </c:pt>
                <c:pt idx="1">
                  <c:v>8</c:v>
                </c:pt>
                <c:pt idx="2">
                  <c:v>7</c:v>
                </c:pt>
              </c:numCache>
            </c:numRef>
          </c:val>
        </c:ser>
        <c:ser>
          <c:idx val="5"/>
          <c:order val="5"/>
          <c:tx>
            <c:strRef>
              <c:f>Sheet1!$A$9</c:f>
              <c:strCache>
                <c:ptCount val="1"/>
                <c:pt idx="0">
                  <c:v>2012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cat>
            <c:strRef>
              <c:f>Sheet1!$F$3:$H$3</c:f>
              <c:strCache>
                <c:ptCount val="3"/>
                <c:pt idx="0">
                  <c:v>Multilateral</c:v>
                </c:pt>
                <c:pt idx="1">
                  <c:v>Networks</c:v>
                </c:pt>
                <c:pt idx="2">
                  <c:v>Accomp. Measures</c:v>
                </c:pt>
              </c:strCache>
            </c:strRef>
          </c:cat>
          <c:val>
            <c:numRef>
              <c:f>Sheet1!$F$9:$H$9</c:f>
              <c:numCache>
                <c:formatCode>General</c:formatCode>
                <c:ptCount val="3"/>
                <c:pt idx="0">
                  <c:v>44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</c:ser>
        <c:ser>
          <c:idx val="6"/>
          <c:order val="6"/>
          <c:tx>
            <c:strRef>
              <c:f>Sheet1!$A$10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FFFFFF"/>
            </a:solidFill>
          </c:spPr>
          <c:invertIfNegative val="0"/>
          <c:val>
            <c:numRef>
              <c:f>Sheet1!$F$10:$H$10</c:f>
              <c:numCache>
                <c:formatCode>General</c:formatCode>
                <c:ptCount val="3"/>
                <c:pt idx="0">
                  <c:v>284</c:v>
                </c:pt>
                <c:pt idx="1">
                  <c:v>59</c:v>
                </c:pt>
                <c:pt idx="2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7317632"/>
        <c:axId val="187819136"/>
      </c:barChart>
      <c:catAx>
        <c:axId val="187317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 rtl="0"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87819136"/>
        <c:crosses val="autoZero"/>
        <c:auto val="1"/>
        <c:lblAlgn val="ctr"/>
        <c:lblOffset val="100"/>
        <c:tickMarkSkip val="1"/>
        <c:noMultiLvlLbl val="0"/>
      </c:catAx>
      <c:valAx>
        <c:axId val="187819136"/>
        <c:scaling>
          <c:orientation val="minMax"/>
          <c:max val="6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87317632"/>
        <c:crosses val="autoZero"/>
        <c:crossBetween val="between"/>
        <c:majorUnit val="10"/>
      </c:valAx>
      <c:dTable>
        <c:showHorzBorder val="1"/>
        <c:showVertBorder val="1"/>
        <c:showOutline val="1"/>
        <c:showKeys val="1"/>
        <c:spPr>
          <a:ln w="3175">
            <a:solidFill>
              <a:srgbClr val="000000"/>
            </a:solidFill>
            <a:prstDash val="solid"/>
          </a:ln>
          <a:effectLst>
            <a:outerShdw blurRad="50800" dist="50800" dir="5400000" algn="ctr" rotWithShape="0">
              <a:schemeClr val="tx2">
                <a:lumMod val="40000"/>
                <a:lumOff val="60000"/>
              </a:schemeClr>
            </a:outerShdw>
          </a:effectLst>
        </c:spPr>
        <c:txPr>
          <a:bodyPr/>
          <a:lstStyle/>
          <a:p>
            <a:pPr rtl="0">
              <a:defRPr sz="14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en-U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u-ES" sz="1440" b="1" i="0" u="none" strike="noStrike" baseline="0" dirty="0" smtClean="0">
                <a:solidFill>
                  <a:srgbClr val="003A80"/>
                </a:solidFill>
                <a:effectLst/>
              </a:rPr>
              <a:t>Degree of coverage of HE policy priorities by Erasmus centralised actions</a:t>
            </a:r>
            <a:endParaRPr lang="en-GB" b="1" dirty="0">
              <a:solidFill>
                <a:srgbClr val="003A80"/>
              </a:solidFill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2007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'Coverage Policy Priorities'!$B$2:$L$2</c:f>
              <c:strCache>
                <c:ptCount val="11"/>
                <c:pt idx="0">
                  <c:v>LLL in HE</c:v>
                </c:pt>
                <c:pt idx="1">
                  <c:v>Skills for new jobs</c:v>
                </c:pt>
                <c:pt idx="2">
                  <c:v>Recognition</c:v>
                </c:pt>
                <c:pt idx="3">
                  <c:v>Transparency in HE</c:v>
                </c:pt>
                <c:pt idx="4">
                  <c:v>Mobility strategies / removal barriers</c:v>
                </c:pt>
                <c:pt idx="5">
                  <c:v>Governance</c:v>
                </c:pt>
                <c:pt idx="6">
                  <c:v>Funding</c:v>
                </c:pt>
                <c:pt idx="7">
                  <c:v>Quality Assurance</c:v>
                </c:pt>
                <c:pt idx="8">
                  <c:v>Employability</c:v>
                </c:pt>
                <c:pt idx="9">
                  <c:v>Knowledge triangle</c:v>
                </c:pt>
                <c:pt idx="10">
                  <c:v>Social dimension</c:v>
                </c:pt>
              </c:strCache>
            </c:strRef>
          </c:cat>
          <c:val>
            <c:numRef>
              <c:f>'Coverage Policy Priorities'!$B$3:$L$3</c:f>
              <c:numCache>
                <c:formatCode>General</c:formatCode>
                <c:ptCount val="11"/>
                <c:pt idx="0">
                  <c:v>6</c:v>
                </c:pt>
                <c:pt idx="1">
                  <c:v>21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5</c:v>
                </c:pt>
                <c:pt idx="6">
                  <c:v>1</c:v>
                </c:pt>
                <c:pt idx="7">
                  <c:v>8</c:v>
                </c:pt>
                <c:pt idx="8">
                  <c:v>12</c:v>
                </c:pt>
                <c:pt idx="9">
                  <c:v>15</c:v>
                </c:pt>
                <c:pt idx="10">
                  <c:v>12</c:v>
                </c:pt>
              </c:numCache>
            </c:numRef>
          </c:val>
        </c:ser>
        <c:ser>
          <c:idx val="1"/>
          <c:order val="1"/>
          <c:tx>
            <c:v>2008</c:v>
          </c:tx>
          <c:spPr>
            <a:solidFill>
              <a:srgbClr val="C0504D">
                <a:lumMod val="75000"/>
              </a:srgb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'Coverage Policy Priorities'!$B$2:$L$2</c:f>
              <c:strCache>
                <c:ptCount val="11"/>
                <c:pt idx="0">
                  <c:v>LLL in HE</c:v>
                </c:pt>
                <c:pt idx="1">
                  <c:v>Skills for new jobs</c:v>
                </c:pt>
                <c:pt idx="2">
                  <c:v>Recognition</c:v>
                </c:pt>
                <c:pt idx="3">
                  <c:v>Transparency in HE</c:v>
                </c:pt>
                <c:pt idx="4">
                  <c:v>Mobility strategies / removal barriers</c:v>
                </c:pt>
                <c:pt idx="5">
                  <c:v>Governance</c:v>
                </c:pt>
                <c:pt idx="6">
                  <c:v>Funding</c:v>
                </c:pt>
                <c:pt idx="7">
                  <c:v>Quality Assurance</c:v>
                </c:pt>
                <c:pt idx="8">
                  <c:v>Employability</c:v>
                </c:pt>
                <c:pt idx="9">
                  <c:v>Knowledge triangle</c:v>
                </c:pt>
                <c:pt idx="10">
                  <c:v>Social dimension</c:v>
                </c:pt>
              </c:strCache>
            </c:strRef>
          </c:cat>
          <c:val>
            <c:numRef>
              <c:f>'Coverage Policy Priorities'!$B$4:$L$4</c:f>
              <c:numCache>
                <c:formatCode>General</c:formatCode>
                <c:ptCount val="11"/>
                <c:pt idx="0">
                  <c:v>4</c:v>
                </c:pt>
                <c:pt idx="1">
                  <c:v>16</c:v>
                </c:pt>
                <c:pt idx="2">
                  <c:v>7</c:v>
                </c:pt>
                <c:pt idx="3">
                  <c:v>9</c:v>
                </c:pt>
                <c:pt idx="4">
                  <c:v>15</c:v>
                </c:pt>
                <c:pt idx="5">
                  <c:v>1</c:v>
                </c:pt>
                <c:pt idx="6">
                  <c:v>1</c:v>
                </c:pt>
                <c:pt idx="7">
                  <c:v>10</c:v>
                </c:pt>
                <c:pt idx="8">
                  <c:v>9</c:v>
                </c:pt>
                <c:pt idx="9">
                  <c:v>18</c:v>
                </c:pt>
                <c:pt idx="10">
                  <c:v>14</c:v>
                </c:pt>
              </c:numCache>
            </c:numRef>
          </c:val>
        </c:ser>
        <c:ser>
          <c:idx val="2"/>
          <c:order val="2"/>
          <c:tx>
            <c:v>2009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'Coverage Policy Priorities'!$B$2:$L$2</c:f>
              <c:strCache>
                <c:ptCount val="11"/>
                <c:pt idx="0">
                  <c:v>LLL in HE</c:v>
                </c:pt>
                <c:pt idx="1">
                  <c:v>Skills for new jobs</c:v>
                </c:pt>
                <c:pt idx="2">
                  <c:v>Recognition</c:v>
                </c:pt>
                <c:pt idx="3">
                  <c:v>Transparency in HE</c:v>
                </c:pt>
                <c:pt idx="4">
                  <c:v>Mobility strategies / removal barriers</c:v>
                </c:pt>
                <c:pt idx="5">
                  <c:v>Governance</c:v>
                </c:pt>
                <c:pt idx="6">
                  <c:v>Funding</c:v>
                </c:pt>
                <c:pt idx="7">
                  <c:v>Quality Assurance</c:v>
                </c:pt>
                <c:pt idx="8">
                  <c:v>Employability</c:v>
                </c:pt>
                <c:pt idx="9">
                  <c:v>Knowledge triangle</c:v>
                </c:pt>
                <c:pt idx="10">
                  <c:v>Social dimension</c:v>
                </c:pt>
              </c:strCache>
            </c:strRef>
          </c:cat>
          <c:val>
            <c:numRef>
              <c:f>'Coverage Policy Priorities'!$B$5:$L$5</c:f>
              <c:numCache>
                <c:formatCode>General</c:formatCode>
                <c:ptCount val="11"/>
                <c:pt idx="0">
                  <c:v>4</c:v>
                </c:pt>
                <c:pt idx="1">
                  <c:v>11</c:v>
                </c:pt>
                <c:pt idx="2">
                  <c:v>4</c:v>
                </c:pt>
                <c:pt idx="3">
                  <c:v>3</c:v>
                </c:pt>
                <c:pt idx="4">
                  <c:v>9</c:v>
                </c:pt>
                <c:pt idx="5">
                  <c:v>5</c:v>
                </c:pt>
                <c:pt idx="6">
                  <c:v>0</c:v>
                </c:pt>
                <c:pt idx="7">
                  <c:v>10</c:v>
                </c:pt>
                <c:pt idx="8">
                  <c:v>7</c:v>
                </c:pt>
                <c:pt idx="9">
                  <c:v>12</c:v>
                </c:pt>
                <c:pt idx="10">
                  <c:v>8</c:v>
                </c:pt>
              </c:numCache>
            </c:numRef>
          </c:val>
        </c:ser>
        <c:ser>
          <c:idx val="3"/>
          <c:order val="3"/>
          <c:tx>
            <c:v>2010</c:v>
          </c:tx>
          <c:spPr>
            <a:solidFill>
              <a:srgbClr val="1F497D">
                <a:lumMod val="40000"/>
                <a:lumOff val="60000"/>
              </a:srgb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'Coverage Policy Priorities'!$B$2:$L$2</c:f>
              <c:strCache>
                <c:ptCount val="11"/>
                <c:pt idx="0">
                  <c:v>LLL in HE</c:v>
                </c:pt>
                <c:pt idx="1">
                  <c:v>Skills for new jobs</c:v>
                </c:pt>
                <c:pt idx="2">
                  <c:v>Recognition</c:v>
                </c:pt>
                <c:pt idx="3">
                  <c:v>Transparency in HE</c:v>
                </c:pt>
                <c:pt idx="4">
                  <c:v>Mobility strategies / removal barriers</c:v>
                </c:pt>
                <c:pt idx="5">
                  <c:v>Governance</c:v>
                </c:pt>
                <c:pt idx="6">
                  <c:v>Funding</c:v>
                </c:pt>
                <c:pt idx="7">
                  <c:v>Quality Assurance</c:v>
                </c:pt>
                <c:pt idx="8">
                  <c:v>Employability</c:v>
                </c:pt>
                <c:pt idx="9">
                  <c:v>Knowledge triangle</c:v>
                </c:pt>
                <c:pt idx="10">
                  <c:v>Social dimension</c:v>
                </c:pt>
              </c:strCache>
            </c:strRef>
          </c:cat>
          <c:val>
            <c:numRef>
              <c:f>'Coverage Policy Priorities'!$B$6:$L$6</c:f>
              <c:numCache>
                <c:formatCode>General</c:formatCode>
                <c:ptCount val="11"/>
                <c:pt idx="0">
                  <c:v>7</c:v>
                </c:pt>
                <c:pt idx="1">
                  <c:v>11</c:v>
                </c:pt>
                <c:pt idx="2">
                  <c:v>2</c:v>
                </c:pt>
                <c:pt idx="3">
                  <c:v>3</c:v>
                </c:pt>
                <c:pt idx="4">
                  <c:v>8</c:v>
                </c:pt>
                <c:pt idx="5">
                  <c:v>1</c:v>
                </c:pt>
                <c:pt idx="6">
                  <c:v>1</c:v>
                </c:pt>
                <c:pt idx="7">
                  <c:v>9</c:v>
                </c:pt>
                <c:pt idx="8">
                  <c:v>4</c:v>
                </c:pt>
                <c:pt idx="9">
                  <c:v>16</c:v>
                </c:pt>
                <c:pt idx="10">
                  <c:v>7</c:v>
                </c:pt>
              </c:numCache>
            </c:numRef>
          </c:val>
        </c:ser>
        <c:ser>
          <c:idx val="4"/>
          <c:order val="4"/>
          <c:tx>
            <c:v>2011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'Coverage Policy Priorities'!$B$2:$L$2</c:f>
              <c:strCache>
                <c:ptCount val="11"/>
                <c:pt idx="0">
                  <c:v>LLL in HE</c:v>
                </c:pt>
                <c:pt idx="1">
                  <c:v>Skills for new jobs</c:v>
                </c:pt>
                <c:pt idx="2">
                  <c:v>Recognition</c:v>
                </c:pt>
                <c:pt idx="3">
                  <c:v>Transparency in HE</c:v>
                </c:pt>
                <c:pt idx="4">
                  <c:v>Mobility strategies / removal barriers</c:v>
                </c:pt>
                <c:pt idx="5">
                  <c:v>Governance</c:v>
                </c:pt>
                <c:pt idx="6">
                  <c:v>Funding</c:v>
                </c:pt>
                <c:pt idx="7">
                  <c:v>Quality Assurance</c:v>
                </c:pt>
                <c:pt idx="8">
                  <c:v>Employability</c:v>
                </c:pt>
                <c:pt idx="9">
                  <c:v>Knowledge triangle</c:v>
                </c:pt>
                <c:pt idx="10">
                  <c:v>Social dimension</c:v>
                </c:pt>
              </c:strCache>
            </c:strRef>
          </c:cat>
          <c:val>
            <c:numRef>
              <c:f>'Coverage Policy Priorities'!$B$7:$L$7</c:f>
              <c:numCache>
                <c:formatCode>General</c:formatCode>
                <c:ptCount val="11"/>
                <c:pt idx="0">
                  <c:v>4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8</c:v>
                </c:pt>
                <c:pt idx="5">
                  <c:v>4</c:v>
                </c:pt>
                <c:pt idx="6">
                  <c:v>1</c:v>
                </c:pt>
                <c:pt idx="7">
                  <c:v>2</c:v>
                </c:pt>
                <c:pt idx="8">
                  <c:v>8</c:v>
                </c:pt>
                <c:pt idx="9">
                  <c:v>14</c:v>
                </c:pt>
                <c:pt idx="1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65420288"/>
        <c:axId val="65434368"/>
      </c:barChart>
      <c:catAx>
        <c:axId val="65420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4343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54343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420288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6497057787679463"/>
          <c:y val="5.0925925925925923E-2"/>
          <c:w val="0.53502942212321236"/>
          <c:h val="0.944952989366895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50800" dir="5400000" algn="ctr" rotWithShape="0">
                <a:schemeClr val="accent3">
                  <a:lumMod val="75000"/>
                </a:schemeClr>
              </a:outerShdw>
            </a:effectLst>
          </c:spPr>
          <c:invertIfNegative val="0"/>
          <c:cat>
            <c:strRef>
              <c:f>'trends CDs'!$B$2:$B$9</c:f>
              <c:strCache>
                <c:ptCount val="8"/>
                <c:pt idx="0">
                  <c:v>Medical and health sciences; Pharmacy</c:v>
                </c:pt>
                <c:pt idx="1">
                  <c:v>Management and Business administration</c:v>
                </c:pt>
                <c:pt idx="2">
                  <c:v>Humanities (languages, law, sociology, history)</c:v>
                </c:pt>
                <c:pt idx="3">
                  <c:v>Sustainable development, spatial policy,  transports, urban safety</c:v>
                </c:pt>
                <c:pt idx="4">
                  <c:v>Engineering, Energy, Climate studies, hard and applied sciences</c:v>
                </c:pt>
                <c:pt idx="5">
                  <c:v>Communication, ICT, e-learning</c:v>
                </c:pt>
                <c:pt idx="6">
                  <c:v>Social work, Youth, teacher training</c:v>
                </c:pt>
                <c:pt idx="7">
                  <c:v>Architecture, Arts, Music</c:v>
                </c:pt>
              </c:strCache>
            </c:strRef>
          </c:cat>
          <c:val>
            <c:numRef>
              <c:f>'trends CDs'!$C$2:$C$9</c:f>
              <c:numCache>
                <c:formatCode>General</c:formatCode>
                <c:ptCount val="8"/>
                <c:pt idx="0">
                  <c:v>21</c:v>
                </c:pt>
                <c:pt idx="1">
                  <c:v>14</c:v>
                </c:pt>
                <c:pt idx="2">
                  <c:v>10</c:v>
                </c:pt>
                <c:pt idx="3">
                  <c:v>10</c:v>
                </c:pt>
                <c:pt idx="4">
                  <c:v>9</c:v>
                </c:pt>
                <c:pt idx="5">
                  <c:v>9</c:v>
                </c:pt>
                <c:pt idx="6">
                  <c:v>8</c:v>
                </c:pt>
                <c:pt idx="7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460864"/>
        <c:axId val="71848320"/>
      </c:barChart>
      <c:catAx>
        <c:axId val="654608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rgbClr val="003A80"/>
                </a:solidFill>
              </a:defRPr>
            </a:pPr>
            <a:endParaRPr lang="en-US"/>
          </a:p>
        </c:txPr>
        <c:crossAx val="71848320"/>
        <c:crosses val="autoZero"/>
        <c:auto val="1"/>
        <c:lblAlgn val="ctr"/>
        <c:lblOffset val="100"/>
        <c:tickLblSkip val="1"/>
        <c:noMultiLvlLbl val="0"/>
      </c:catAx>
      <c:valAx>
        <c:axId val="71848320"/>
        <c:scaling>
          <c:orientation val="minMax"/>
        </c:scaling>
        <c:delete val="1"/>
        <c:axPos val="t"/>
        <c:majorGridlines/>
        <c:numFmt formatCode="General" sourceLinked="1"/>
        <c:majorTickMark val="out"/>
        <c:minorTickMark val="none"/>
        <c:tickLblPos val="none"/>
        <c:crossAx val="65460864"/>
        <c:crosses val="autoZero"/>
        <c:crossBetween val="between"/>
      </c:valAx>
      <c:spPr>
        <a:solidFill>
          <a:srgbClr val="FFFFFF"/>
        </a:solidFill>
      </c:spPr>
    </c:plotArea>
    <c:plotVisOnly val="1"/>
    <c:dispBlanksAs val="gap"/>
    <c:showDLblsOverMax val="0"/>
  </c:chart>
  <c:spPr>
    <a:solidFill>
      <a:srgbClr val="FFFFFF"/>
    </a:solidFill>
  </c:spPr>
  <c:txPr>
    <a:bodyPr/>
    <a:lstStyle/>
    <a:p>
      <a:pPr>
        <a:defRPr sz="1800" baseline="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52347909859145425"/>
          <c:y val="3.5074560124428895E-2"/>
          <c:w val="0.45971886412609131"/>
          <c:h val="0.941798191892680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81BD">
                <a:lumMod val="60000"/>
                <a:lumOff val="40000"/>
              </a:srgbClr>
            </a:solidFill>
            <a:effectLst>
              <a:outerShdw blurRad="50800" dist="50800" dir="5400000" algn="ctr" rotWithShape="0">
                <a:schemeClr val="accent4">
                  <a:lumMod val="60000"/>
                  <a:lumOff val="40000"/>
                </a:schemeClr>
              </a:outerShdw>
            </a:effectLst>
          </c:spPr>
          <c:invertIfNegative val="0"/>
          <c:cat>
            <c:strRef>
              <c:f>'trends Networks'!$C$2:$C$13</c:f>
              <c:strCache>
                <c:ptCount val="12"/>
                <c:pt idx="0">
                  <c:v>Engineering, hard and applied sciences</c:v>
                </c:pt>
                <c:pt idx="1">
                  <c:v>Humanities (languages, law, psychology, history)</c:v>
                </c:pt>
                <c:pt idx="2">
                  <c:v>Architecture, Arts and Music</c:v>
                </c:pt>
                <c:pt idx="3">
                  <c:v>Medicine and health sciences</c:v>
                </c:pt>
                <c:pt idx="4">
                  <c:v>Sustainable development, consumer behaviour</c:v>
                </c:pt>
                <c:pt idx="5">
                  <c:v>Mobility, skills, entrepreneurship</c:v>
                </c:pt>
                <c:pt idx="6">
                  <c:v>Land, agriculture, food, aquaculture, Fisheries</c:v>
                </c:pt>
                <c:pt idx="7">
                  <c:v>Higher education reforms</c:v>
                </c:pt>
                <c:pt idx="8">
                  <c:v>European and integration studies</c:v>
                </c:pt>
                <c:pt idx="9">
                  <c:v>Inclusive learning</c:v>
                </c:pt>
                <c:pt idx="10">
                  <c:v>Innovation, Research and Regional Development</c:v>
                </c:pt>
                <c:pt idx="11">
                  <c:v>Management and Administration </c:v>
                </c:pt>
              </c:strCache>
            </c:strRef>
          </c:cat>
          <c:val>
            <c:numRef>
              <c:f>'trends Networks'!$D$2:$D$13</c:f>
              <c:numCache>
                <c:formatCode>General</c:formatCode>
                <c:ptCount val="12"/>
                <c:pt idx="0">
                  <c:v>8</c:v>
                </c:pt>
                <c:pt idx="1">
                  <c:v>7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878144"/>
        <c:axId val="71879680"/>
      </c:barChart>
      <c:catAx>
        <c:axId val="718781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rgbClr val="003A8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1879680"/>
        <c:crosses val="autoZero"/>
        <c:auto val="1"/>
        <c:lblAlgn val="ctr"/>
        <c:lblOffset val="100"/>
        <c:tickLblSkip val="1"/>
        <c:noMultiLvlLbl val="0"/>
      </c:catAx>
      <c:valAx>
        <c:axId val="71879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one"/>
        <c:crossAx val="71878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aseline="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1762295081967216E-2"/>
          <c:y val="5.6594158272115426E-2"/>
          <c:w val="0.9168070414756001"/>
          <c:h val="0.84337109048519998"/>
        </c:manualLayout>
      </c:layout>
      <c:barChart>
        <c:barDir val="col"/>
        <c:grouping val="clustered"/>
        <c:varyColors val="0"/>
        <c:ser>
          <c:idx val="3"/>
          <c:order val="0"/>
          <c:tx>
            <c:v>Partner</c:v>
          </c:tx>
          <c:spPr>
            <a:solidFill>
              <a:srgbClr val="FFCC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participation!$A$4:$A$38</c:f>
              <c:strCache>
                <c:ptCount val="35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CH</c:v>
                </c:pt>
                <c:pt idx="4">
                  <c:v>CY</c:v>
                </c:pt>
                <c:pt idx="5">
                  <c:v>CZ</c:v>
                </c:pt>
                <c:pt idx="6">
                  <c:v>DE</c:v>
                </c:pt>
                <c:pt idx="7">
                  <c:v>DK</c:v>
                </c:pt>
                <c:pt idx="8">
                  <c:v>EE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GR</c:v>
                </c:pt>
                <c:pt idx="13">
                  <c:v>HR</c:v>
                </c:pt>
                <c:pt idx="14">
                  <c:v>HU</c:v>
                </c:pt>
                <c:pt idx="15">
                  <c:v>IE</c:v>
                </c:pt>
                <c:pt idx="16">
                  <c:v>IS</c:v>
                </c:pt>
                <c:pt idx="17">
                  <c:v>IT</c:v>
                </c:pt>
                <c:pt idx="18">
                  <c:v>LI</c:v>
                </c:pt>
                <c:pt idx="19">
                  <c:v>LT</c:v>
                </c:pt>
                <c:pt idx="20">
                  <c:v>LU</c:v>
                </c:pt>
                <c:pt idx="21">
                  <c:v>LV</c:v>
                </c:pt>
                <c:pt idx="22">
                  <c:v>MK</c:v>
                </c:pt>
                <c:pt idx="23">
                  <c:v>MT</c:v>
                </c:pt>
                <c:pt idx="24">
                  <c:v>NL</c:v>
                </c:pt>
                <c:pt idx="25">
                  <c:v>NO</c:v>
                </c:pt>
                <c:pt idx="26">
                  <c:v>PL</c:v>
                </c:pt>
                <c:pt idx="27">
                  <c:v>PT</c:v>
                </c:pt>
                <c:pt idx="28">
                  <c:v>RO</c:v>
                </c:pt>
                <c:pt idx="29">
                  <c:v>RS</c:v>
                </c:pt>
                <c:pt idx="30">
                  <c:v>SE</c:v>
                </c:pt>
                <c:pt idx="31">
                  <c:v>SI</c:v>
                </c:pt>
                <c:pt idx="32">
                  <c:v>SK</c:v>
                </c:pt>
                <c:pt idx="33">
                  <c:v>TR</c:v>
                </c:pt>
                <c:pt idx="34">
                  <c:v>UK</c:v>
                </c:pt>
              </c:strCache>
            </c:strRef>
          </c:cat>
          <c:val>
            <c:numRef>
              <c:f>participation!$AD$4:$AD$38</c:f>
              <c:numCache>
                <c:formatCode>General</c:formatCode>
                <c:ptCount val="35"/>
                <c:pt idx="0">
                  <c:v>128</c:v>
                </c:pt>
                <c:pt idx="1">
                  <c:v>197</c:v>
                </c:pt>
                <c:pt idx="2">
                  <c:v>74</c:v>
                </c:pt>
                <c:pt idx="3">
                  <c:v>19</c:v>
                </c:pt>
                <c:pt idx="4">
                  <c:v>43</c:v>
                </c:pt>
                <c:pt idx="5">
                  <c:v>85</c:v>
                </c:pt>
                <c:pt idx="6">
                  <c:v>227</c:v>
                </c:pt>
                <c:pt idx="7">
                  <c:v>93</c:v>
                </c:pt>
                <c:pt idx="8">
                  <c:v>85</c:v>
                </c:pt>
                <c:pt idx="9">
                  <c:v>226</c:v>
                </c:pt>
                <c:pt idx="10">
                  <c:v>138</c:v>
                </c:pt>
                <c:pt idx="11">
                  <c:v>159</c:v>
                </c:pt>
                <c:pt idx="12">
                  <c:v>86</c:v>
                </c:pt>
                <c:pt idx="13">
                  <c:v>15</c:v>
                </c:pt>
                <c:pt idx="14">
                  <c:v>103</c:v>
                </c:pt>
                <c:pt idx="15">
                  <c:v>83</c:v>
                </c:pt>
                <c:pt idx="16">
                  <c:v>41</c:v>
                </c:pt>
                <c:pt idx="17">
                  <c:v>192</c:v>
                </c:pt>
                <c:pt idx="18">
                  <c:v>13</c:v>
                </c:pt>
                <c:pt idx="19">
                  <c:v>93</c:v>
                </c:pt>
                <c:pt idx="20">
                  <c:v>23</c:v>
                </c:pt>
                <c:pt idx="21">
                  <c:v>69</c:v>
                </c:pt>
                <c:pt idx="22">
                  <c:v>1</c:v>
                </c:pt>
                <c:pt idx="23">
                  <c:v>47</c:v>
                </c:pt>
                <c:pt idx="24">
                  <c:v>146</c:v>
                </c:pt>
                <c:pt idx="25">
                  <c:v>73</c:v>
                </c:pt>
                <c:pt idx="26">
                  <c:v>140</c:v>
                </c:pt>
                <c:pt idx="27">
                  <c:v>129</c:v>
                </c:pt>
                <c:pt idx="28">
                  <c:v>109</c:v>
                </c:pt>
                <c:pt idx="29">
                  <c:v>3</c:v>
                </c:pt>
                <c:pt idx="30">
                  <c:v>79</c:v>
                </c:pt>
                <c:pt idx="31">
                  <c:v>82</c:v>
                </c:pt>
                <c:pt idx="32">
                  <c:v>65</c:v>
                </c:pt>
                <c:pt idx="33">
                  <c:v>73</c:v>
                </c:pt>
                <c:pt idx="34">
                  <c:v>181</c:v>
                </c:pt>
              </c:numCache>
            </c:numRef>
          </c:val>
        </c:ser>
        <c:ser>
          <c:idx val="4"/>
          <c:order val="1"/>
          <c:tx>
            <c:v>Coordinator</c:v>
          </c:tx>
          <c:spPr>
            <a:solidFill>
              <a:srgbClr val="92D05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participation!$A$4:$A$38</c:f>
              <c:strCache>
                <c:ptCount val="35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CH</c:v>
                </c:pt>
                <c:pt idx="4">
                  <c:v>CY</c:v>
                </c:pt>
                <c:pt idx="5">
                  <c:v>CZ</c:v>
                </c:pt>
                <c:pt idx="6">
                  <c:v>DE</c:v>
                </c:pt>
                <c:pt idx="7">
                  <c:v>DK</c:v>
                </c:pt>
                <c:pt idx="8">
                  <c:v>EE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GR</c:v>
                </c:pt>
                <c:pt idx="13">
                  <c:v>HR</c:v>
                </c:pt>
                <c:pt idx="14">
                  <c:v>HU</c:v>
                </c:pt>
                <c:pt idx="15">
                  <c:v>IE</c:v>
                </c:pt>
                <c:pt idx="16">
                  <c:v>IS</c:v>
                </c:pt>
                <c:pt idx="17">
                  <c:v>IT</c:v>
                </c:pt>
                <c:pt idx="18">
                  <c:v>LI</c:v>
                </c:pt>
                <c:pt idx="19">
                  <c:v>LT</c:v>
                </c:pt>
                <c:pt idx="20">
                  <c:v>LU</c:v>
                </c:pt>
                <c:pt idx="21">
                  <c:v>LV</c:v>
                </c:pt>
                <c:pt idx="22">
                  <c:v>MK</c:v>
                </c:pt>
                <c:pt idx="23">
                  <c:v>MT</c:v>
                </c:pt>
                <c:pt idx="24">
                  <c:v>NL</c:v>
                </c:pt>
                <c:pt idx="25">
                  <c:v>NO</c:v>
                </c:pt>
                <c:pt idx="26">
                  <c:v>PL</c:v>
                </c:pt>
                <c:pt idx="27">
                  <c:v>PT</c:v>
                </c:pt>
                <c:pt idx="28">
                  <c:v>RO</c:v>
                </c:pt>
                <c:pt idx="29">
                  <c:v>RS</c:v>
                </c:pt>
                <c:pt idx="30">
                  <c:v>SE</c:v>
                </c:pt>
                <c:pt idx="31">
                  <c:v>SI</c:v>
                </c:pt>
                <c:pt idx="32">
                  <c:v>SK</c:v>
                </c:pt>
                <c:pt idx="33">
                  <c:v>TR</c:v>
                </c:pt>
                <c:pt idx="34">
                  <c:v>UK</c:v>
                </c:pt>
              </c:strCache>
            </c:strRef>
          </c:cat>
          <c:val>
            <c:numRef>
              <c:f>participation!$O$4:$O$38</c:f>
              <c:numCache>
                <c:formatCode>General</c:formatCode>
                <c:ptCount val="35"/>
                <c:pt idx="0">
                  <c:v>14</c:v>
                </c:pt>
                <c:pt idx="1">
                  <c:v>67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22</c:v>
                </c:pt>
                <c:pt idx="7">
                  <c:v>2</c:v>
                </c:pt>
                <c:pt idx="8">
                  <c:v>1</c:v>
                </c:pt>
                <c:pt idx="9">
                  <c:v>32</c:v>
                </c:pt>
                <c:pt idx="10">
                  <c:v>26</c:v>
                </c:pt>
                <c:pt idx="11">
                  <c:v>16</c:v>
                </c:pt>
                <c:pt idx="12">
                  <c:v>13</c:v>
                </c:pt>
                <c:pt idx="13">
                  <c:v>0</c:v>
                </c:pt>
                <c:pt idx="14">
                  <c:v>3</c:v>
                </c:pt>
                <c:pt idx="15">
                  <c:v>4</c:v>
                </c:pt>
                <c:pt idx="16">
                  <c:v>0</c:v>
                </c:pt>
                <c:pt idx="17">
                  <c:v>36</c:v>
                </c:pt>
                <c:pt idx="18">
                  <c:v>0</c:v>
                </c:pt>
                <c:pt idx="19">
                  <c:v>1</c:v>
                </c:pt>
                <c:pt idx="20">
                  <c:v>2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45</c:v>
                </c:pt>
                <c:pt idx="25">
                  <c:v>3</c:v>
                </c:pt>
                <c:pt idx="26">
                  <c:v>6</c:v>
                </c:pt>
                <c:pt idx="27">
                  <c:v>13</c:v>
                </c:pt>
                <c:pt idx="28">
                  <c:v>7</c:v>
                </c:pt>
                <c:pt idx="29">
                  <c:v>0</c:v>
                </c:pt>
                <c:pt idx="30">
                  <c:v>3</c:v>
                </c:pt>
                <c:pt idx="31">
                  <c:v>7</c:v>
                </c:pt>
                <c:pt idx="32">
                  <c:v>4</c:v>
                </c:pt>
                <c:pt idx="33">
                  <c:v>0</c:v>
                </c:pt>
                <c:pt idx="34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40"/>
        <c:axId val="71922816"/>
        <c:axId val="71924352"/>
      </c:barChart>
      <c:catAx>
        <c:axId val="71922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1924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1924352"/>
        <c:scaling>
          <c:orientation val="minMax"/>
          <c:max val="25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1922816"/>
        <c:crosses val="autoZero"/>
        <c:crossBetween val="between"/>
        <c:majorUnit val="10"/>
        <c:minorUnit val="1"/>
      </c:valAx>
      <c:spPr>
        <a:gradFill>
          <a:gsLst>
            <a:gs pos="0">
              <a:schemeClr val="tx1">
                <a:lumMod val="50000"/>
                <a:lumOff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>
          <a:noFill/>
        </a:ln>
      </c:spPr>
    </c:plotArea>
    <c:legend>
      <c:legendPos val="r"/>
      <c:layout>
        <c:manualLayout>
          <c:xMode val="edge"/>
          <c:yMode val="edge"/>
          <c:x val="0.71151252097585971"/>
          <c:y val="0.11943386266660799"/>
          <c:w val="0.24166537584441294"/>
          <c:h val="8.8452766348503548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7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1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FB8C01-53D4-4A26-A78B-EACDA8382BFC}" type="doc">
      <dgm:prSet loTypeId="urn:microsoft.com/office/officeart/2005/8/layout/cycle2" loCatId="cycle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3986503E-C71C-4D73-A52B-500040C4FE6E}">
      <dgm:prSet custT="1"/>
      <dgm:spPr/>
      <dgm:t>
        <a:bodyPr/>
        <a:lstStyle/>
        <a:p>
          <a:pPr rtl="0"/>
          <a:r>
            <a:rPr lang="en-GB" sz="1600" b="1" dirty="0" smtClean="0">
              <a:solidFill>
                <a:srgbClr val="003A80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Common platform for sharing knowledge </a:t>
          </a:r>
          <a:endParaRPr lang="en-GB" sz="1600" b="1" dirty="0">
            <a:solidFill>
              <a:srgbClr val="003A80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93EF3E9-747D-4730-8430-5BFF2BE131DE}" type="parTrans" cxnId="{FFB930B6-D441-4E59-95F5-EAEC239951CE}">
      <dgm:prSet/>
      <dgm:spPr/>
      <dgm:t>
        <a:bodyPr/>
        <a:lstStyle/>
        <a:p>
          <a:endParaRPr lang="en-GB"/>
        </a:p>
      </dgm:t>
    </dgm:pt>
    <dgm:pt modelId="{100E2B36-300C-4A56-91E3-E40195FFE9A7}" type="sibTrans" cxnId="{FFB930B6-D441-4E59-95F5-EAEC239951CE}">
      <dgm:prSet/>
      <dgm:spPr/>
      <dgm:t>
        <a:bodyPr/>
        <a:lstStyle/>
        <a:p>
          <a:endParaRPr lang="en-GB"/>
        </a:p>
      </dgm:t>
    </dgm:pt>
    <dgm:pt modelId="{F1721074-5BE5-44CA-887A-E25D0AFA8123}">
      <dgm:prSet custT="1"/>
      <dgm:spPr/>
      <dgm:t>
        <a:bodyPr/>
        <a:lstStyle/>
        <a:p>
          <a:pPr rtl="0"/>
          <a:r>
            <a:rPr lang="en-GB" sz="1600" b="1" dirty="0" smtClean="0">
              <a:solidFill>
                <a:srgbClr val="003A80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Info exchange &amp; dissemination good practices</a:t>
          </a:r>
          <a:endParaRPr lang="en-GB" sz="1600" b="1" dirty="0">
            <a:solidFill>
              <a:srgbClr val="003A80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9EA7B43-A40D-459C-9D30-AD9F52F0E3E9}" type="parTrans" cxnId="{261299E4-9224-4E42-8389-3582E8D29CD3}">
      <dgm:prSet/>
      <dgm:spPr/>
      <dgm:t>
        <a:bodyPr/>
        <a:lstStyle/>
        <a:p>
          <a:endParaRPr lang="en-GB"/>
        </a:p>
      </dgm:t>
    </dgm:pt>
    <dgm:pt modelId="{3039D197-C331-488D-A0F9-1839B4512A7E}" type="sibTrans" cxnId="{261299E4-9224-4E42-8389-3582E8D29CD3}">
      <dgm:prSet/>
      <dgm:spPr/>
      <dgm:t>
        <a:bodyPr/>
        <a:lstStyle/>
        <a:p>
          <a:endParaRPr lang="en-GB"/>
        </a:p>
      </dgm:t>
    </dgm:pt>
    <dgm:pt modelId="{FCCD0CD1-66B6-4717-84AF-69F1C7DE1F8B}">
      <dgm:prSet custT="1"/>
      <dgm:spPr/>
      <dgm:t>
        <a:bodyPr/>
        <a:lstStyle/>
        <a:p>
          <a:pPr rtl="0"/>
          <a:r>
            <a:rPr lang="en-GB" sz="1600" b="1" dirty="0" smtClean="0">
              <a:solidFill>
                <a:srgbClr val="003A80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Producing &amp; promoting creativity &amp; innovation</a:t>
          </a:r>
          <a:endParaRPr lang="en-GB" sz="1600" b="1" dirty="0">
            <a:solidFill>
              <a:srgbClr val="003A80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3D9CB42-29F8-47B5-85F8-5F9417E87B8E}" type="parTrans" cxnId="{33E6D922-69D7-45A6-B6AB-585DDB602624}">
      <dgm:prSet/>
      <dgm:spPr/>
      <dgm:t>
        <a:bodyPr/>
        <a:lstStyle/>
        <a:p>
          <a:endParaRPr lang="en-GB"/>
        </a:p>
      </dgm:t>
    </dgm:pt>
    <dgm:pt modelId="{85CBD2F4-8084-473E-B0D4-22DCE1B4DA20}" type="sibTrans" cxnId="{33E6D922-69D7-45A6-B6AB-585DDB602624}">
      <dgm:prSet/>
      <dgm:spPr/>
      <dgm:t>
        <a:bodyPr/>
        <a:lstStyle/>
        <a:p>
          <a:endParaRPr lang="en-GB">
            <a:solidFill>
              <a:srgbClr val="0033FF"/>
            </a:solidFill>
          </a:endParaRPr>
        </a:p>
      </dgm:t>
    </dgm:pt>
    <dgm:pt modelId="{B19CD48E-CF1F-4EA5-845E-1C68F3DCE013}" type="pres">
      <dgm:prSet presAssocID="{73FB8C01-53D4-4A26-A78B-EACDA8382BF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D97968-7CD7-4766-89DB-4C99153F19BF}" type="pres">
      <dgm:prSet presAssocID="{3986503E-C71C-4D73-A52B-500040C4FE6E}" presName="node" presStyleLbl="node1" presStyleIdx="0" presStyleCnt="3" custScaleX="320172" custScaleY="62254" custRadScaleRad="10590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FA5B6F-4E9F-4910-BF89-063561B8F02B}" type="pres">
      <dgm:prSet presAssocID="{100E2B36-300C-4A56-91E3-E40195FFE9A7}" presName="sibTrans" presStyleLbl="sibTrans2D1" presStyleIdx="0" presStyleCnt="3"/>
      <dgm:spPr/>
      <dgm:t>
        <a:bodyPr/>
        <a:lstStyle/>
        <a:p>
          <a:endParaRPr lang="en-GB"/>
        </a:p>
      </dgm:t>
    </dgm:pt>
    <dgm:pt modelId="{3104FF36-5D02-4891-9DF5-6601FC7084B2}" type="pres">
      <dgm:prSet presAssocID="{100E2B36-300C-4A56-91E3-E40195FFE9A7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27927A28-E952-4497-8697-4681284536E5}" type="pres">
      <dgm:prSet presAssocID="{F1721074-5BE5-44CA-887A-E25D0AFA8123}" presName="node" presStyleLbl="node1" presStyleIdx="1" presStyleCnt="3" custScaleX="187345" custScaleY="101502" custRadScaleRad="173130" custRadScaleInc="-322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D77B1F-71CD-4908-977C-77936A3CE345}" type="pres">
      <dgm:prSet presAssocID="{3039D197-C331-488D-A0F9-1839B4512A7E}" presName="sibTrans" presStyleLbl="sibTrans2D1" presStyleIdx="1" presStyleCnt="3" custLinFactNeighborX="13373" custLinFactNeighborY="-3464"/>
      <dgm:spPr/>
      <dgm:t>
        <a:bodyPr/>
        <a:lstStyle/>
        <a:p>
          <a:endParaRPr lang="en-GB"/>
        </a:p>
      </dgm:t>
    </dgm:pt>
    <dgm:pt modelId="{1286F25F-D13A-4B34-82CE-7D5FA8A92251}" type="pres">
      <dgm:prSet presAssocID="{3039D197-C331-488D-A0F9-1839B4512A7E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6AAD9C3C-7A12-493E-B17A-87C41640B438}" type="pres">
      <dgm:prSet presAssocID="{FCCD0CD1-66B6-4717-84AF-69F1C7DE1F8B}" presName="node" presStyleLbl="node1" presStyleIdx="2" presStyleCnt="3" custScaleX="211075" custScaleY="68679" custRadScaleRad="94730" custRadScaleInc="101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809537-B30B-4C2E-B9F4-C5130370E908}" type="pres">
      <dgm:prSet presAssocID="{85CBD2F4-8084-473E-B0D4-22DCE1B4DA20}" presName="sibTrans" presStyleLbl="sibTrans2D1" presStyleIdx="2" presStyleCnt="3"/>
      <dgm:spPr/>
      <dgm:t>
        <a:bodyPr/>
        <a:lstStyle/>
        <a:p>
          <a:endParaRPr lang="en-GB"/>
        </a:p>
      </dgm:t>
    </dgm:pt>
    <dgm:pt modelId="{6399F525-DB5D-4DEB-9EBA-B1719D21EECB}" type="pres">
      <dgm:prSet presAssocID="{85CBD2F4-8084-473E-B0D4-22DCE1B4DA20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D41A7A6A-4ADD-459B-BBB9-8A86D1E3E33B}" type="presOf" srcId="{100E2B36-300C-4A56-91E3-E40195FFE9A7}" destId="{3104FF36-5D02-4891-9DF5-6601FC7084B2}" srcOrd="1" destOrd="0" presId="urn:microsoft.com/office/officeart/2005/8/layout/cycle2"/>
    <dgm:cxn modelId="{A3D1B052-E3B5-4083-B327-8DA939EB43F9}" type="presOf" srcId="{85CBD2F4-8084-473E-B0D4-22DCE1B4DA20}" destId="{6399F525-DB5D-4DEB-9EBA-B1719D21EECB}" srcOrd="1" destOrd="0" presId="urn:microsoft.com/office/officeart/2005/8/layout/cycle2"/>
    <dgm:cxn modelId="{43EB8782-2DEC-447C-961F-C085777E1C96}" type="presOf" srcId="{3039D197-C331-488D-A0F9-1839B4512A7E}" destId="{1286F25F-D13A-4B34-82CE-7D5FA8A92251}" srcOrd="1" destOrd="0" presId="urn:microsoft.com/office/officeart/2005/8/layout/cycle2"/>
    <dgm:cxn modelId="{FCBAA4CE-9526-48E0-ADE5-2AE126DD778F}" type="presOf" srcId="{F1721074-5BE5-44CA-887A-E25D0AFA8123}" destId="{27927A28-E952-4497-8697-4681284536E5}" srcOrd="0" destOrd="0" presId="urn:microsoft.com/office/officeart/2005/8/layout/cycle2"/>
    <dgm:cxn modelId="{261299E4-9224-4E42-8389-3582E8D29CD3}" srcId="{73FB8C01-53D4-4A26-A78B-EACDA8382BFC}" destId="{F1721074-5BE5-44CA-887A-E25D0AFA8123}" srcOrd="1" destOrd="0" parTransId="{F9EA7B43-A40D-459C-9D30-AD9F52F0E3E9}" sibTransId="{3039D197-C331-488D-A0F9-1839B4512A7E}"/>
    <dgm:cxn modelId="{E65FA560-281B-4641-AA00-591FAB714FD4}" type="presOf" srcId="{73FB8C01-53D4-4A26-A78B-EACDA8382BFC}" destId="{B19CD48E-CF1F-4EA5-845E-1C68F3DCE013}" srcOrd="0" destOrd="0" presId="urn:microsoft.com/office/officeart/2005/8/layout/cycle2"/>
    <dgm:cxn modelId="{B46AE50A-E4B6-4E61-847B-A5ACA2456307}" type="presOf" srcId="{FCCD0CD1-66B6-4717-84AF-69F1C7DE1F8B}" destId="{6AAD9C3C-7A12-493E-B17A-87C41640B438}" srcOrd="0" destOrd="0" presId="urn:microsoft.com/office/officeart/2005/8/layout/cycle2"/>
    <dgm:cxn modelId="{FFB930B6-D441-4E59-95F5-EAEC239951CE}" srcId="{73FB8C01-53D4-4A26-A78B-EACDA8382BFC}" destId="{3986503E-C71C-4D73-A52B-500040C4FE6E}" srcOrd="0" destOrd="0" parTransId="{393EF3E9-747D-4730-8430-5BFF2BE131DE}" sibTransId="{100E2B36-300C-4A56-91E3-E40195FFE9A7}"/>
    <dgm:cxn modelId="{D784EAA0-250E-47AB-9937-6BB9645872E5}" type="presOf" srcId="{100E2B36-300C-4A56-91E3-E40195FFE9A7}" destId="{9DFA5B6F-4E9F-4910-BF89-063561B8F02B}" srcOrd="0" destOrd="0" presId="urn:microsoft.com/office/officeart/2005/8/layout/cycle2"/>
    <dgm:cxn modelId="{1887849E-7019-4871-B4B3-A7E6FC8E7D45}" type="presOf" srcId="{3039D197-C331-488D-A0F9-1839B4512A7E}" destId="{C0D77B1F-71CD-4908-977C-77936A3CE345}" srcOrd="0" destOrd="0" presId="urn:microsoft.com/office/officeart/2005/8/layout/cycle2"/>
    <dgm:cxn modelId="{D3DC044F-48A7-41F4-B08A-C1E6A481C1B2}" type="presOf" srcId="{85CBD2F4-8084-473E-B0D4-22DCE1B4DA20}" destId="{22809537-B30B-4C2E-B9F4-C5130370E908}" srcOrd="0" destOrd="0" presId="urn:microsoft.com/office/officeart/2005/8/layout/cycle2"/>
    <dgm:cxn modelId="{33E6D922-69D7-45A6-B6AB-585DDB602624}" srcId="{73FB8C01-53D4-4A26-A78B-EACDA8382BFC}" destId="{FCCD0CD1-66B6-4717-84AF-69F1C7DE1F8B}" srcOrd="2" destOrd="0" parTransId="{33D9CB42-29F8-47B5-85F8-5F9417E87B8E}" sibTransId="{85CBD2F4-8084-473E-B0D4-22DCE1B4DA20}"/>
    <dgm:cxn modelId="{94812AF7-6A04-4613-A8B4-8FB40253A0B3}" type="presOf" srcId="{3986503E-C71C-4D73-A52B-500040C4FE6E}" destId="{5AD97968-7CD7-4766-89DB-4C99153F19BF}" srcOrd="0" destOrd="0" presId="urn:microsoft.com/office/officeart/2005/8/layout/cycle2"/>
    <dgm:cxn modelId="{A5CC2C5F-E7D3-4C1A-B27F-A2B4FA212A9A}" type="presParOf" srcId="{B19CD48E-CF1F-4EA5-845E-1C68F3DCE013}" destId="{5AD97968-7CD7-4766-89DB-4C99153F19BF}" srcOrd="0" destOrd="0" presId="urn:microsoft.com/office/officeart/2005/8/layout/cycle2"/>
    <dgm:cxn modelId="{A32390E4-9552-4F6E-B28F-A77B764F3C2E}" type="presParOf" srcId="{B19CD48E-CF1F-4EA5-845E-1C68F3DCE013}" destId="{9DFA5B6F-4E9F-4910-BF89-063561B8F02B}" srcOrd="1" destOrd="0" presId="urn:microsoft.com/office/officeart/2005/8/layout/cycle2"/>
    <dgm:cxn modelId="{BF7BF460-A530-4FE1-B10C-49FA0B8A608D}" type="presParOf" srcId="{9DFA5B6F-4E9F-4910-BF89-063561B8F02B}" destId="{3104FF36-5D02-4891-9DF5-6601FC7084B2}" srcOrd="0" destOrd="0" presId="urn:microsoft.com/office/officeart/2005/8/layout/cycle2"/>
    <dgm:cxn modelId="{A31CDAAB-65CE-49BD-9448-93E193F961D9}" type="presParOf" srcId="{B19CD48E-CF1F-4EA5-845E-1C68F3DCE013}" destId="{27927A28-E952-4497-8697-4681284536E5}" srcOrd="2" destOrd="0" presId="urn:microsoft.com/office/officeart/2005/8/layout/cycle2"/>
    <dgm:cxn modelId="{886ADDA5-A2FF-42AB-AB43-C6C8C6F6E207}" type="presParOf" srcId="{B19CD48E-CF1F-4EA5-845E-1C68F3DCE013}" destId="{C0D77B1F-71CD-4908-977C-77936A3CE345}" srcOrd="3" destOrd="0" presId="urn:microsoft.com/office/officeart/2005/8/layout/cycle2"/>
    <dgm:cxn modelId="{A737D4F6-F20A-48B8-B52C-F569302EDBAF}" type="presParOf" srcId="{C0D77B1F-71CD-4908-977C-77936A3CE345}" destId="{1286F25F-D13A-4B34-82CE-7D5FA8A92251}" srcOrd="0" destOrd="0" presId="urn:microsoft.com/office/officeart/2005/8/layout/cycle2"/>
    <dgm:cxn modelId="{69E9F7CF-DAAA-4E3F-8165-5979E2979DC0}" type="presParOf" srcId="{B19CD48E-CF1F-4EA5-845E-1C68F3DCE013}" destId="{6AAD9C3C-7A12-493E-B17A-87C41640B438}" srcOrd="4" destOrd="0" presId="urn:microsoft.com/office/officeart/2005/8/layout/cycle2"/>
    <dgm:cxn modelId="{22BB0141-5C12-4BC8-97E9-9EB1E2B21B3B}" type="presParOf" srcId="{B19CD48E-CF1F-4EA5-845E-1C68F3DCE013}" destId="{22809537-B30B-4C2E-B9F4-C5130370E908}" srcOrd="5" destOrd="0" presId="urn:microsoft.com/office/officeart/2005/8/layout/cycle2"/>
    <dgm:cxn modelId="{08676A38-C9FC-4C9B-BB71-CD20761E87F7}" type="presParOf" srcId="{22809537-B30B-4C2E-B9F4-C5130370E908}" destId="{6399F525-DB5D-4DEB-9EBA-B1719D21EEC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780783-F826-4CE7-B05D-A5AD0C3BFF8F}" type="doc">
      <dgm:prSet loTypeId="urn:microsoft.com/office/officeart/2005/8/layout/vList2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ACB2B0BF-A561-4342-8B38-22E4444EC937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dirty="0" smtClean="0">
              <a:solidFill>
                <a:srgbClr val="003A80"/>
              </a:solidFill>
              <a:latin typeface="+mn-lt"/>
            </a:rPr>
            <a:t>Providing an overview of a field</a:t>
          </a:r>
        </a:p>
      </dgm:t>
    </dgm:pt>
    <dgm:pt modelId="{D6BADE01-FDE6-4AA0-A10C-B0964125A865}" type="parTrans" cxnId="{51DB2D06-AF5D-4787-A170-F780DDD6D5D3}">
      <dgm:prSet/>
      <dgm:spPr/>
      <dgm:t>
        <a:bodyPr/>
        <a:lstStyle/>
        <a:p>
          <a:endParaRPr lang="en-GB"/>
        </a:p>
      </dgm:t>
    </dgm:pt>
    <dgm:pt modelId="{E230622F-913A-4AC2-86CD-A698D798A490}" type="sibTrans" cxnId="{51DB2D06-AF5D-4787-A170-F780DDD6D5D3}">
      <dgm:prSet/>
      <dgm:spPr/>
      <dgm:t>
        <a:bodyPr/>
        <a:lstStyle/>
        <a:p>
          <a:endParaRPr lang="en-GB"/>
        </a:p>
      </dgm:t>
    </dgm:pt>
    <dgm:pt modelId="{910F8626-AC44-4D7C-BA03-681246E8042D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dirty="0" smtClean="0">
              <a:solidFill>
                <a:srgbClr val="003A80"/>
              </a:solidFill>
              <a:latin typeface="+mn-lt"/>
            </a:rPr>
            <a:t>Debating on important aspects of policy and practice, facilitating European cooperation</a:t>
          </a:r>
          <a:endParaRPr lang="en-GB" sz="2000" dirty="0">
            <a:solidFill>
              <a:srgbClr val="003A80"/>
            </a:solidFill>
            <a:latin typeface="+mn-lt"/>
          </a:endParaRPr>
        </a:p>
      </dgm:t>
    </dgm:pt>
    <dgm:pt modelId="{0EDB8D7D-21C6-4558-B0B7-D9BE858328C4}" type="parTrans" cxnId="{186A1C8D-DB86-49BC-8480-3823BF6AF783}">
      <dgm:prSet/>
      <dgm:spPr/>
      <dgm:t>
        <a:bodyPr/>
        <a:lstStyle/>
        <a:p>
          <a:endParaRPr lang="en-GB"/>
        </a:p>
      </dgm:t>
    </dgm:pt>
    <dgm:pt modelId="{71865078-8AD4-44BD-A084-CC5988500C06}" type="sibTrans" cxnId="{186A1C8D-DB86-49BC-8480-3823BF6AF783}">
      <dgm:prSet/>
      <dgm:spPr/>
      <dgm:t>
        <a:bodyPr/>
        <a:lstStyle/>
        <a:p>
          <a:endParaRPr lang="en-GB"/>
        </a:p>
      </dgm:t>
    </dgm:pt>
    <dgm:pt modelId="{862A3AC3-AF1C-4489-8C52-964D5D8BD562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dirty="0" smtClean="0">
              <a:solidFill>
                <a:srgbClr val="003A80"/>
              </a:solidFill>
              <a:latin typeface="+mn-lt"/>
            </a:rPr>
            <a:t>Defining and updating generic and </a:t>
          </a:r>
          <a:r>
            <a:rPr lang="en-GB" sz="2000" dirty="0" err="1" smtClean="0">
              <a:solidFill>
                <a:srgbClr val="003A80"/>
              </a:solidFill>
              <a:latin typeface="+mn-lt"/>
            </a:rPr>
            <a:t>sectoral</a:t>
          </a:r>
          <a:r>
            <a:rPr lang="en-GB" sz="2000" dirty="0" smtClean="0">
              <a:solidFill>
                <a:srgbClr val="003A80"/>
              </a:solidFill>
              <a:latin typeface="+mn-lt"/>
            </a:rPr>
            <a:t> competencies</a:t>
          </a:r>
          <a:endParaRPr lang="en-GB" sz="2000" dirty="0">
            <a:solidFill>
              <a:srgbClr val="003A80"/>
            </a:solidFill>
            <a:latin typeface="+mn-lt"/>
          </a:endParaRPr>
        </a:p>
      </dgm:t>
    </dgm:pt>
    <dgm:pt modelId="{B2327A2F-6B5E-4973-9E72-6E44DD57E6F0}" type="parTrans" cxnId="{AE2129EC-C70B-463A-8DFA-7EE11633F966}">
      <dgm:prSet/>
      <dgm:spPr/>
      <dgm:t>
        <a:bodyPr/>
        <a:lstStyle/>
        <a:p>
          <a:endParaRPr lang="en-GB"/>
        </a:p>
      </dgm:t>
    </dgm:pt>
    <dgm:pt modelId="{A203A458-7FF4-4E7E-8E0C-CD88796FF732}" type="sibTrans" cxnId="{AE2129EC-C70B-463A-8DFA-7EE11633F966}">
      <dgm:prSet/>
      <dgm:spPr/>
      <dgm:t>
        <a:bodyPr/>
        <a:lstStyle/>
        <a:p>
          <a:endParaRPr lang="en-GB"/>
        </a:p>
      </dgm:t>
    </dgm:pt>
    <dgm:pt modelId="{DCFAC96B-B75E-4CB8-88DC-69E3C5E54AE5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dirty="0" smtClean="0">
              <a:solidFill>
                <a:srgbClr val="003A80"/>
              </a:solidFill>
              <a:latin typeface="+mn-lt"/>
            </a:rPr>
            <a:t>Promoting the dissemination of findings and recommendations and their implementation</a:t>
          </a:r>
          <a:endParaRPr lang="en-GB" sz="2000" dirty="0">
            <a:solidFill>
              <a:srgbClr val="003A80"/>
            </a:solidFill>
            <a:latin typeface="+mn-lt"/>
          </a:endParaRPr>
        </a:p>
      </dgm:t>
    </dgm:pt>
    <dgm:pt modelId="{C9291437-92FE-47BE-9902-C30D7B813BEF}" type="parTrans" cxnId="{CBA4D945-CD26-48B2-9280-D223CFA95C31}">
      <dgm:prSet/>
      <dgm:spPr/>
      <dgm:t>
        <a:bodyPr/>
        <a:lstStyle/>
        <a:p>
          <a:endParaRPr lang="en-GB"/>
        </a:p>
      </dgm:t>
    </dgm:pt>
    <dgm:pt modelId="{1451FD8F-8689-4C11-9E8F-EF692C1E65E7}" type="sibTrans" cxnId="{CBA4D945-CD26-48B2-9280-D223CFA95C31}">
      <dgm:prSet/>
      <dgm:spPr/>
      <dgm:t>
        <a:bodyPr/>
        <a:lstStyle/>
        <a:p>
          <a:endParaRPr lang="en-GB"/>
        </a:p>
      </dgm:t>
    </dgm:pt>
    <dgm:pt modelId="{B1E59A28-B131-430A-A78A-7E43A76DA6CA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dirty="0" smtClean="0">
              <a:solidFill>
                <a:srgbClr val="003A80"/>
              </a:solidFill>
              <a:latin typeface="+mn-lt"/>
            </a:rPr>
            <a:t>Reinforcing the link between education and research</a:t>
          </a:r>
          <a:endParaRPr lang="en-GB" sz="2000" dirty="0">
            <a:solidFill>
              <a:srgbClr val="003A80"/>
            </a:solidFill>
            <a:latin typeface="+mn-lt"/>
          </a:endParaRPr>
        </a:p>
      </dgm:t>
    </dgm:pt>
    <dgm:pt modelId="{29F3AB24-EB82-4FD7-AD2C-D91428F863CE}" type="parTrans" cxnId="{90E28130-F45B-4A42-B7AC-C4A7E323F5F1}">
      <dgm:prSet/>
      <dgm:spPr/>
      <dgm:t>
        <a:bodyPr/>
        <a:lstStyle/>
        <a:p>
          <a:endParaRPr lang="en-GB"/>
        </a:p>
      </dgm:t>
    </dgm:pt>
    <dgm:pt modelId="{6CA8212A-A67B-4374-8D64-18A46C9A7A95}" type="sibTrans" cxnId="{90E28130-F45B-4A42-B7AC-C4A7E323F5F1}">
      <dgm:prSet/>
      <dgm:spPr/>
      <dgm:t>
        <a:bodyPr/>
        <a:lstStyle/>
        <a:p>
          <a:endParaRPr lang="en-GB"/>
        </a:p>
      </dgm:t>
    </dgm:pt>
    <dgm:pt modelId="{D1BB4905-6D3C-45AF-89B6-D1D18A192B9C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>
              <a:solidFill>
                <a:srgbClr val="003A80"/>
              </a:solidFill>
              <a:latin typeface="+mn-lt"/>
            </a:rPr>
            <a:t>Differing from  already funded Erasmus Networks (see compendia)</a:t>
          </a:r>
          <a:endParaRPr lang="en-GB" sz="2000" dirty="0">
            <a:solidFill>
              <a:srgbClr val="003A80"/>
            </a:solidFill>
            <a:latin typeface="+mn-lt"/>
          </a:endParaRPr>
        </a:p>
      </dgm:t>
    </dgm:pt>
    <dgm:pt modelId="{D89CBF80-5EA2-434D-B8DC-074C5FAB735D}" type="parTrans" cxnId="{77498D48-E48C-4063-8338-099CAF09118E}">
      <dgm:prSet/>
      <dgm:spPr/>
      <dgm:t>
        <a:bodyPr/>
        <a:lstStyle/>
        <a:p>
          <a:endParaRPr lang="en-GB"/>
        </a:p>
      </dgm:t>
    </dgm:pt>
    <dgm:pt modelId="{2E1426E8-894E-41AA-8FE5-0BDB179D1704}" type="sibTrans" cxnId="{77498D48-E48C-4063-8338-099CAF09118E}">
      <dgm:prSet/>
      <dgm:spPr/>
      <dgm:t>
        <a:bodyPr/>
        <a:lstStyle/>
        <a:p>
          <a:endParaRPr lang="en-GB"/>
        </a:p>
      </dgm:t>
    </dgm:pt>
    <dgm:pt modelId="{61FAB46F-25E9-4313-A9AC-70CD6CFCD9BA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dirty="0" smtClean="0">
              <a:solidFill>
                <a:srgbClr val="003A80"/>
              </a:solidFill>
              <a:latin typeface="+mn-lt"/>
            </a:rPr>
            <a:t>Promoting synergies between teaching and research</a:t>
          </a:r>
          <a:endParaRPr lang="en-GB" sz="2000" dirty="0">
            <a:solidFill>
              <a:srgbClr val="003A80"/>
            </a:solidFill>
            <a:latin typeface="+mn-lt"/>
          </a:endParaRPr>
        </a:p>
      </dgm:t>
    </dgm:pt>
    <dgm:pt modelId="{55A33911-CB31-427F-B6B1-5327FF602ADF}" type="sibTrans" cxnId="{8F8251A7-4B1B-4CF8-B5DD-41DBF3762E59}">
      <dgm:prSet/>
      <dgm:spPr/>
      <dgm:t>
        <a:bodyPr/>
        <a:lstStyle/>
        <a:p>
          <a:endParaRPr lang="en-GB"/>
        </a:p>
      </dgm:t>
    </dgm:pt>
    <dgm:pt modelId="{53DDD704-44FA-4174-AC8C-CBD2249E5A10}" type="parTrans" cxnId="{8F8251A7-4B1B-4CF8-B5DD-41DBF3762E59}">
      <dgm:prSet/>
      <dgm:spPr/>
      <dgm:t>
        <a:bodyPr/>
        <a:lstStyle/>
        <a:p>
          <a:endParaRPr lang="en-GB"/>
        </a:p>
      </dgm:t>
    </dgm:pt>
    <dgm:pt modelId="{B3B7DE2D-7F8C-4E58-94DA-95A8A29741E2}" type="pres">
      <dgm:prSet presAssocID="{C0780783-F826-4CE7-B05D-A5AD0C3BFF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6B4396A-F828-4C13-AA34-AF76B5EACBD4}" type="pres">
      <dgm:prSet presAssocID="{ACB2B0BF-A561-4342-8B38-22E4444EC937}" presName="parentText" presStyleLbl="node1" presStyleIdx="0" presStyleCnt="7" custScaleX="9313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548A1B-4AA7-4204-96BA-20BC1CE68755}" type="pres">
      <dgm:prSet presAssocID="{E230622F-913A-4AC2-86CD-A698D798A490}" presName="spacer" presStyleCnt="0"/>
      <dgm:spPr/>
    </dgm:pt>
    <dgm:pt modelId="{D93DAEEA-2882-480B-A2BF-1F4F6E083A83}" type="pres">
      <dgm:prSet presAssocID="{910F8626-AC44-4D7C-BA03-681246E8042D}" presName="parentText" presStyleLbl="node1" presStyleIdx="1" presStyleCnt="7" custScaleX="9313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4565E6-4FCA-441C-89FC-EB2C35EB1F60}" type="pres">
      <dgm:prSet presAssocID="{71865078-8AD4-44BD-A084-CC5988500C06}" presName="spacer" presStyleCnt="0"/>
      <dgm:spPr/>
    </dgm:pt>
    <dgm:pt modelId="{60A52477-EDB6-4572-BE9C-C61BC1700760}" type="pres">
      <dgm:prSet presAssocID="{862A3AC3-AF1C-4489-8C52-964D5D8BD562}" presName="parentText" presStyleLbl="node1" presStyleIdx="2" presStyleCnt="7" custScaleX="9313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C9F3CB-029C-4DE9-B279-2FAC37E1DA92}" type="pres">
      <dgm:prSet presAssocID="{A203A458-7FF4-4E7E-8E0C-CD88796FF732}" presName="spacer" presStyleCnt="0"/>
      <dgm:spPr/>
    </dgm:pt>
    <dgm:pt modelId="{F5DCFE2D-7DAD-4303-8CA4-3E391F2CFE09}" type="pres">
      <dgm:prSet presAssocID="{61FAB46F-25E9-4313-A9AC-70CD6CFCD9BA}" presName="parentText" presStyleLbl="node1" presStyleIdx="3" presStyleCnt="7" custScaleX="9313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960F79-AFF0-41AD-B8D0-88691BB095CD}" type="pres">
      <dgm:prSet presAssocID="{55A33911-CB31-427F-B6B1-5327FF602ADF}" presName="spacer" presStyleCnt="0"/>
      <dgm:spPr/>
    </dgm:pt>
    <dgm:pt modelId="{B4FB3983-BE3A-49EC-8C3D-F9C9F62745C1}" type="pres">
      <dgm:prSet presAssocID="{DCFAC96B-B75E-4CB8-88DC-69E3C5E54AE5}" presName="parentText" presStyleLbl="node1" presStyleIdx="4" presStyleCnt="7" custScaleX="9313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CAD7981-0321-4161-A200-10B303936D11}" type="pres">
      <dgm:prSet presAssocID="{1451FD8F-8689-4C11-9E8F-EF692C1E65E7}" presName="spacer" presStyleCnt="0"/>
      <dgm:spPr/>
    </dgm:pt>
    <dgm:pt modelId="{93D86722-578F-4A27-99BD-D1FDEA32BD72}" type="pres">
      <dgm:prSet presAssocID="{B1E59A28-B131-430A-A78A-7E43A76DA6CA}" presName="parentText" presStyleLbl="node1" presStyleIdx="5" presStyleCnt="7" custScaleX="9313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60E204-D9F4-4F68-970C-17E2052B35EC}" type="pres">
      <dgm:prSet presAssocID="{6CA8212A-A67B-4374-8D64-18A46C9A7A95}" presName="spacer" presStyleCnt="0"/>
      <dgm:spPr/>
    </dgm:pt>
    <dgm:pt modelId="{4D350E9A-CB99-4134-8C23-7850CFE27465}" type="pres">
      <dgm:prSet presAssocID="{D1BB4905-6D3C-45AF-89B6-D1D18A192B9C}" presName="parentText" presStyleLbl="node1" presStyleIdx="6" presStyleCnt="7" custScaleX="93183" custScaleY="10553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BA4D945-CD26-48B2-9280-D223CFA95C31}" srcId="{C0780783-F826-4CE7-B05D-A5AD0C3BFF8F}" destId="{DCFAC96B-B75E-4CB8-88DC-69E3C5E54AE5}" srcOrd="4" destOrd="0" parTransId="{C9291437-92FE-47BE-9902-C30D7B813BEF}" sibTransId="{1451FD8F-8689-4C11-9E8F-EF692C1E65E7}"/>
    <dgm:cxn modelId="{60F094C0-BDAE-4783-A26C-81254A6B92F7}" type="presOf" srcId="{DCFAC96B-B75E-4CB8-88DC-69E3C5E54AE5}" destId="{B4FB3983-BE3A-49EC-8C3D-F9C9F62745C1}" srcOrd="0" destOrd="0" presId="urn:microsoft.com/office/officeart/2005/8/layout/vList2"/>
    <dgm:cxn modelId="{3415017D-8087-45F8-9B68-F3BF746C6882}" type="presOf" srcId="{D1BB4905-6D3C-45AF-89B6-D1D18A192B9C}" destId="{4D350E9A-CB99-4134-8C23-7850CFE27465}" srcOrd="0" destOrd="0" presId="urn:microsoft.com/office/officeart/2005/8/layout/vList2"/>
    <dgm:cxn modelId="{AE2129EC-C70B-463A-8DFA-7EE11633F966}" srcId="{C0780783-F826-4CE7-B05D-A5AD0C3BFF8F}" destId="{862A3AC3-AF1C-4489-8C52-964D5D8BD562}" srcOrd="2" destOrd="0" parTransId="{B2327A2F-6B5E-4973-9E72-6E44DD57E6F0}" sibTransId="{A203A458-7FF4-4E7E-8E0C-CD88796FF732}"/>
    <dgm:cxn modelId="{51DB2D06-AF5D-4787-A170-F780DDD6D5D3}" srcId="{C0780783-F826-4CE7-B05D-A5AD0C3BFF8F}" destId="{ACB2B0BF-A561-4342-8B38-22E4444EC937}" srcOrd="0" destOrd="0" parTransId="{D6BADE01-FDE6-4AA0-A10C-B0964125A865}" sibTransId="{E230622F-913A-4AC2-86CD-A698D798A490}"/>
    <dgm:cxn modelId="{90E28130-F45B-4A42-B7AC-C4A7E323F5F1}" srcId="{C0780783-F826-4CE7-B05D-A5AD0C3BFF8F}" destId="{B1E59A28-B131-430A-A78A-7E43A76DA6CA}" srcOrd="5" destOrd="0" parTransId="{29F3AB24-EB82-4FD7-AD2C-D91428F863CE}" sibTransId="{6CA8212A-A67B-4374-8D64-18A46C9A7A95}"/>
    <dgm:cxn modelId="{186A1C8D-DB86-49BC-8480-3823BF6AF783}" srcId="{C0780783-F826-4CE7-B05D-A5AD0C3BFF8F}" destId="{910F8626-AC44-4D7C-BA03-681246E8042D}" srcOrd="1" destOrd="0" parTransId="{0EDB8D7D-21C6-4558-B0B7-D9BE858328C4}" sibTransId="{71865078-8AD4-44BD-A084-CC5988500C06}"/>
    <dgm:cxn modelId="{083B638A-0EA4-4EAC-AB60-E0C408F77540}" type="presOf" srcId="{C0780783-F826-4CE7-B05D-A5AD0C3BFF8F}" destId="{B3B7DE2D-7F8C-4E58-94DA-95A8A29741E2}" srcOrd="0" destOrd="0" presId="urn:microsoft.com/office/officeart/2005/8/layout/vList2"/>
    <dgm:cxn modelId="{8F8251A7-4B1B-4CF8-B5DD-41DBF3762E59}" srcId="{C0780783-F826-4CE7-B05D-A5AD0C3BFF8F}" destId="{61FAB46F-25E9-4313-A9AC-70CD6CFCD9BA}" srcOrd="3" destOrd="0" parTransId="{53DDD704-44FA-4174-AC8C-CBD2249E5A10}" sibTransId="{55A33911-CB31-427F-B6B1-5327FF602ADF}"/>
    <dgm:cxn modelId="{24E0D741-4E31-40CA-9EA0-816043E4945B}" type="presOf" srcId="{910F8626-AC44-4D7C-BA03-681246E8042D}" destId="{D93DAEEA-2882-480B-A2BF-1F4F6E083A83}" srcOrd="0" destOrd="0" presId="urn:microsoft.com/office/officeart/2005/8/layout/vList2"/>
    <dgm:cxn modelId="{77498D48-E48C-4063-8338-099CAF09118E}" srcId="{C0780783-F826-4CE7-B05D-A5AD0C3BFF8F}" destId="{D1BB4905-6D3C-45AF-89B6-D1D18A192B9C}" srcOrd="6" destOrd="0" parTransId="{D89CBF80-5EA2-434D-B8DC-074C5FAB735D}" sibTransId="{2E1426E8-894E-41AA-8FE5-0BDB179D1704}"/>
    <dgm:cxn modelId="{26849C79-7D01-4542-BA82-435D3743964B}" type="presOf" srcId="{B1E59A28-B131-430A-A78A-7E43A76DA6CA}" destId="{93D86722-578F-4A27-99BD-D1FDEA32BD72}" srcOrd="0" destOrd="0" presId="urn:microsoft.com/office/officeart/2005/8/layout/vList2"/>
    <dgm:cxn modelId="{2963341B-838D-46B5-A78B-B0E49016B42A}" type="presOf" srcId="{862A3AC3-AF1C-4489-8C52-964D5D8BD562}" destId="{60A52477-EDB6-4572-BE9C-C61BC1700760}" srcOrd="0" destOrd="0" presId="urn:microsoft.com/office/officeart/2005/8/layout/vList2"/>
    <dgm:cxn modelId="{2A49944C-71A9-4D1E-81F9-028F840A7915}" type="presOf" srcId="{61FAB46F-25E9-4313-A9AC-70CD6CFCD9BA}" destId="{F5DCFE2D-7DAD-4303-8CA4-3E391F2CFE09}" srcOrd="0" destOrd="0" presId="urn:microsoft.com/office/officeart/2005/8/layout/vList2"/>
    <dgm:cxn modelId="{575D9844-DC9A-426C-A035-07B370FECAD8}" type="presOf" srcId="{ACB2B0BF-A561-4342-8B38-22E4444EC937}" destId="{26B4396A-F828-4C13-AA34-AF76B5EACBD4}" srcOrd="0" destOrd="0" presId="urn:microsoft.com/office/officeart/2005/8/layout/vList2"/>
    <dgm:cxn modelId="{6B882AB4-51B7-40B5-9163-CDC760C5D0CC}" type="presParOf" srcId="{B3B7DE2D-7F8C-4E58-94DA-95A8A29741E2}" destId="{26B4396A-F828-4C13-AA34-AF76B5EACBD4}" srcOrd="0" destOrd="0" presId="urn:microsoft.com/office/officeart/2005/8/layout/vList2"/>
    <dgm:cxn modelId="{2E899F4D-D3C1-47FC-B09A-708C146A9115}" type="presParOf" srcId="{B3B7DE2D-7F8C-4E58-94DA-95A8A29741E2}" destId="{DC548A1B-4AA7-4204-96BA-20BC1CE68755}" srcOrd="1" destOrd="0" presId="urn:microsoft.com/office/officeart/2005/8/layout/vList2"/>
    <dgm:cxn modelId="{B5BB9AF0-560F-47CD-9EB2-6E633CB6A51F}" type="presParOf" srcId="{B3B7DE2D-7F8C-4E58-94DA-95A8A29741E2}" destId="{D93DAEEA-2882-480B-A2BF-1F4F6E083A83}" srcOrd="2" destOrd="0" presId="urn:microsoft.com/office/officeart/2005/8/layout/vList2"/>
    <dgm:cxn modelId="{5A840401-FF17-4C25-BFA0-82D97B3C2BCA}" type="presParOf" srcId="{B3B7DE2D-7F8C-4E58-94DA-95A8A29741E2}" destId="{9C4565E6-4FCA-441C-89FC-EB2C35EB1F60}" srcOrd="3" destOrd="0" presId="urn:microsoft.com/office/officeart/2005/8/layout/vList2"/>
    <dgm:cxn modelId="{9FEF5A90-987D-4CA7-8BC1-057083F974E7}" type="presParOf" srcId="{B3B7DE2D-7F8C-4E58-94DA-95A8A29741E2}" destId="{60A52477-EDB6-4572-BE9C-C61BC1700760}" srcOrd="4" destOrd="0" presId="urn:microsoft.com/office/officeart/2005/8/layout/vList2"/>
    <dgm:cxn modelId="{68377679-F3C8-4991-9791-F15E93B122C6}" type="presParOf" srcId="{B3B7DE2D-7F8C-4E58-94DA-95A8A29741E2}" destId="{F6C9F3CB-029C-4DE9-B279-2FAC37E1DA92}" srcOrd="5" destOrd="0" presId="urn:microsoft.com/office/officeart/2005/8/layout/vList2"/>
    <dgm:cxn modelId="{1C2C2555-305B-4E68-93E9-AF07901CD9B6}" type="presParOf" srcId="{B3B7DE2D-7F8C-4E58-94DA-95A8A29741E2}" destId="{F5DCFE2D-7DAD-4303-8CA4-3E391F2CFE09}" srcOrd="6" destOrd="0" presId="urn:microsoft.com/office/officeart/2005/8/layout/vList2"/>
    <dgm:cxn modelId="{88FE8B49-194B-47CE-A410-1CE3B63594BA}" type="presParOf" srcId="{B3B7DE2D-7F8C-4E58-94DA-95A8A29741E2}" destId="{29960F79-AFF0-41AD-B8D0-88691BB095CD}" srcOrd="7" destOrd="0" presId="urn:microsoft.com/office/officeart/2005/8/layout/vList2"/>
    <dgm:cxn modelId="{014B74FD-F6C3-4066-8AE1-4EFC5DE52AD1}" type="presParOf" srcId="{B3B7DE2D-7F8C-4E58-94DA-95A8A29741E2}" destId="{B4FB3983-BE3A-49EC-8C3D-F9C9F62745C1}" srcOrd="8" destOrd="0" presId="urn:microsoft.com/office/officeart/2005/8/layout/vList2"/>
    <dgm:cxn modelId="{E4728155-126B-4F80-A7A6-DD55E9026D4B}" type="presParOf" srcId="{B3B7DE2D-7F8C-4E58-94DA-95A8A29741E2}" destId="{0CAD7981-0321-4161-A200-10B303936D11}" srcOrd="9" destOrd="0" presId="urn:microsoft.com/office/officeart/2005/8/layout/vList2"/>
    <dgm:cxn modelId="{705E8008-91C8-4F12-8C78-55B4B57C8822}" type="presParOf" srcId="{B3B7DE2D-7F8C-4E58-94DA-95A8A29741E2}" destId="{93D86722-578F-4A27-99BD-D1FDEA32BD72}" srcOrd="10" destOrd="0" presId="urn:microsoft.com/office/officeart/2005/8/layout/vList2"/>
    <dgm:cxn modelId="{64D8A731-4FFE-4F34-9DD2-D6309567D873}" type="presParOf" srcId="{B3B7DE2D-7F8C-4E58-94DA-95A8A29741E2}" destId="{6460E204-D9F4-4F68-970C-17E2052B35EC}" srcOrd="11" destOrd="0" presId="urn:microsoft.com/office/officeart/2005/8/layout/vList2"/>
    <dgm:cxn modelId="{82BF54C5-B5BA-4F55-8E4D-6C7383AEEBCC}" type="presParOf" srcId="{B3B7DE2D-7F8C-4E58-94DA-95A8A29741E2}" destId="{4D350E9A-CB99-4134-8C23-7850CFE27465}" srcOrd="12" destOrd="0" presId="urn:microsoft.com/office/officeart/2005/8/layout/vList2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8AD6EF-3B9E-4B85-AE53-23CF228F5B1B}" type="doc">
      <dgm:prSet loTypeId="urn:microsoft.com/office/officeart/2005/8/layout/cycle2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CCC137-CC0B-4D13-BA86-02FF5F4B3F17}">
      <dgm:prSet phldrT="[Text]" custT="1"/>
      <dgm:spPr/>
      <dgm:t>
        <a:bodyPr/>
        <a:lstStyle/>
        <a:p>
          <a:r>
            <a:rPr lang="en-GB" sz="1400" b="1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Shorter action </a:t>
          </a:r>
        </a:p>
        <a:p>
          <a:r>
            <a:rPr lang="en-GB" sz="1400" b="1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(1 year)</a:t>
          </a:r>
          <a:endParaRPr lang="en-GB" sz="1400" b="1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BF5247B-4693-44C0-8E3A-7DDEB70CAB07}" type="parTrans" cxnId="{93CD0B0C-AF9B-48CF-8A3D-D41ABBAC21B7}">
      <dgm:prSet/>
      <dgm:spPr/>
      <dgm:t>
        <a:bodyPr/>
        <a:lstStyle/>
        <a:p>
          <a:endParaRPr lang="en-GB"/>
        </a:p>
      </dgm:t>
    </dgm:pt>
    <dgm:pt modelId="{AEC20F7F-9D9D-42B2-BC5C-BB8322EA5C64}" type="sibTrans" cxnId="{93CD0B0C-AF9B-48CF-8A3D-D41ABBAC21B7}">
      <dgm:prSet/>
      <dgm:spPr/>
      <dgm:t>
        <a:bodyPr/>
        <a:lstStyle/>
        <a:p>
          <a:endParaRPr lang="en-GB"/>
        </a:p>
      </dgm:t>
    </dgm:pt>
    <dgm:pt modelId="{1E6DFF8D-D676-444F-BDB8-B2063B930BF0}">
      <dgm:prSet phldrT="[Text]" custT="1"/>
      <dgm:spPr/>
      <dgm:t>
        <a:bodyPr/>
        <a:lstStyle/>
        <a:p>
          <a:r>
            <a:rPr lang="en-GB" sz="1400" b="1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Relevance to HE Modernisation</a:t>
          </a:r>
          <a:endParaRPr lang="en-GB" sz="1400" b="1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6C71C275-D012-4D1D-94A5-C2155B4DF405}" type="parTrans" cxnId="{072CFD57-5EA7-492F-B049-DD049B6DFAE7}">
      <dgm:prSet/>
      <dgm:spPr/>
      <dgm:t>
        <a:bodyPr/>
        <a:lstStyle/>
        <a:p>
          <a:endParaRPr lang="en-GB"/>
        </a:p>
      </dgm:t>
    </dgm:pt>
    <dgm:pt modelId="{67AA7455-C83E-4C71-9C1F-C9C9655CA886}" type="sibTrans" cxnId="{072CFD57-5EA7-492F-B049-DD049B6DFAE7}">
      <dgm:prSet/>
      <dgm:spPr/>
      <dgm:t>
        <a:bodyPr/>
        <a:lstStyle/>
        <a:p>
          <a:endParaRPr lang="en-GB"/>
        </a:p>
      </dgm:t>
    </dgm:pt>
    <dgm:pt modelId="{2E58BE14-8048-423D-879E-C2B9B2F45EA6}">
      <dgm:prSet phldrT="[Text]" custT="1"/>
      <dgm:spPr/>
      <dgm:t>
        <a:bodyPr/>
        <a:lstStyle/>
        <a:p>
          <a:r>
            <a:rPr lang="en-GB" sz="1400" b="1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Dissemination of projects results</a:t>
          </a:r>
          <a:endParaRPr lang="en-GB" sz="1400" b="1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348B7E2-B3B3-4649-AD14-01DEB7590893}" type="parTrans" cxnId="{C2197B90-E215-484F-BB30-2B5AFAB56E31}">
      <dgm:prSet/>
      <dgm:spPr/>
      <dgm:t>
        <a:bodyPr/>
        <a:lstStyle/>
        <a:p>
          <a:endParaRPr lang="en-GB"/>
        </a:p>
      </dgm:t>
    </dgm:pt>
    <dgm:pt modelId="{5AEE1AFB-5713-425C-B1D4-5260429FAC1A}" type="sibTrans" cxnId="{C2197B90-E215-484F-BB30-2B5AFAB56E31}">
      <dgm:prSet/>
      <dgm:spPr/>
      <dgm:t>
        <a:bodyPr/>
        <a:lstStyle/>
        <a:p>
          <a:endParaRPr lang="en-GB"/>
        </a:p>
      </dgm:t>
    </dgm:pt>
    <dgm:pt modelId="{6E0E5225-8540-42D5-9211-036366F5183E}">
      <dgm:prSet phldrT="[Text]" custT="1"/>
      <dgm:spPr/>
      <dgm:t>
        <a:bodyPr/>
        <a:lstStyle/>
        <a:p>
          <a:r>
            <a:rPr lang="en-GB" sz="1400" b="1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Synergies between actions</a:t>
          </a:r>
          <a:endParaRPr lang="en-GB" sz="1400" b="1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C954E79-D5DB-41F9-B806-E2E7B7CAD7D2}" type="parTrans" cxnId="{9BD41245-C1DA-4265-AAF7-8C0BB4378D25}">
      <dgm:prSet/>
      <dgm:spPr/>
      <dgm:t>
        <a:bodyPr/>
        <a:lstStyle/>
        <a:p>
          <a:endParaRPr lang="en-GB"/>
        </a:p>
      </dgm:t>
    </dgm:pt>
    <dgm:pt modelId="{637DB9EE-7EF0-430A-BD4C-CE434195E381}" type="sibTrans" cxnId="{9BD41245-C1DA-4265-AAF7-8C0BB4378D25}">
      <dgm:prSet/>
      <dgm:spPr/>
      <dgm:t>
        <a:bodyPr/>
        <a:lstStyle/>
        <a:p>
          <a:endParaRPr lang="en-GB"/>
        </a:p>
      </dgm:t>
    </dgm:pt>
    <dgm:pt modelId="{A0A8597B-C5AE-48C3-A659-59B5CCDA8418}">
      <dgm:prSet phldrT="[Text]" custT="1"/>
      <dgm:spPr/>
      <dgm:t>
        <a:bodyPr/>
        <a:lstStyle/>
        <a:p>
          <a:r>
            <a:rPr lang="en-GB" sz="1400" b="1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Enhancing implementation of ERA mobility</a:t>
          </a:r>
          <a:endParaRPr lang="en-GB" sz="1400" b="1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CE588AAA-6E01-481E-90E2-5FD97B2A25D5}" type="parTrans" cxnId="{F662C659-09A1-4B4C-B742-4D8163F0AEB6}">
      <dgm:prSet/>
      <dgm:spPr/>
      <dgm:t>
        <a:bodyPr/>
        <a:lstStyle/>
        <a:p>
          <a:endParaRPr lang="en-GB"/>
        </a:p>
      </dgm:t>
    </dgm:pt>
    <dgm:pt modelId="{165E01A9-3618-45FA-A4F3-1AC8B310B835}" type="sibTrans" cxnId="{F662C659-09A1-4B4C-B742-4D8163F0AEB6}">
      <dgm:prSet/>
      <dgm:spPr/>
      <dgm:t>
        <a:bodyPr/>
        <a:lstStyle/>
        <a:p>
          <a:endParaRPr lang="en-GB"/>
        </a:p>
      </dgm:t>
    </dgm:pt>
    <dgm:pt modelId="{C10E2319-B72C-45EB-BB8E-086CE0CF1933}" type="pres">
      <dgm:prSet presAssocID="{288AD6EF-3B9E-4B85-AE53-23CF228F5B1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183083D-54EE-4992-ABBC-165D643355E5}" type="pres">
      <dgm:prSet presAssocID="{F1CCC137-CC0B-4D13-BA86-02FF5F4B3F17}" presName="node" presStyleLbl="node1" presStyleIdx="0" presStyleCnt="5" custScaleX="169836" custScaleY="79785" custRadScaleRad="107364" custRadScaleInc="80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9824A8-2366-4DFF-B0C4-9A31377675EF}" type="pres">
      <dgm:prSet presAssocID="{AEC20F7F-9D9D-42B2-BC5C-BB8322EA5C64}" presName="sibTrans" presStyleLbl="sibTrans2D1" presStyleIdx="0" presStyleCnt="5"/>
      <dgm:spPr/>
      <dgm:t>
        <a:bodyPr/>
        <a:lstStyle/>
        <a:p>
          <a:endParaRPr lang="en-GB"/>
        </a:p>
      </dgm:t>
    </dgm:pt>
    <dgm:pt modelId="{131F2606-8E87-4962-A6F4-CCE6DC1B3364}" type="pres">
      <dgm:prSet presAssocID="{AEC20F7F-9D9D-42B2-BC5C-BB8322EA5C64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A5E56C5F-09B3-45D0-9F6D-A0E66C4E2C4F}" type="pres">
      <dgm:prSet presAssocID="{1E6DFF8D-D676-444F-BDB8-B2063B930BF0}" presName="node" presStyleLbl="node1" presStyleIdx="1" presStyleCnt="5" custScaleX="217348" custScaleY="62375" custRadScaleRad="147535" custRadScaleInc="79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AEDF06-1C8B-4C59-8E91-FE192411FEF3}" type="pres">
      <dgm:prSet presAssocID="{67AA7455-C83E-4C71-9C1F-C9C9655CA886}" presName="sibTrans" presStyleLbl="sibTrans2D1" presStyleIdx="1" presStyleCnt="5"/>
      <dgm:spPr/>
      <dgm:t>
        <a:bodyPr/>
        <a:lstStyle/>
        <a:p>
          <a:endParaRPr lang="en-GB"/>
        </a:p>
      </dgm:t>
    </dgm:pt>
    <dgm:pt modelId="{25B66956-E107-4D3E-9440-3C7D6A1F9799}" type="pres">
      <dgm:prSet presAssocID="{67AA7455-C83E-4C71-9C1F-C9C9655CA886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99C36D21-E03B-4D75-94A9-B8552471C06B}" type="pres">
      <dgm:prSet presAssocID="{2E58BE14-8048-423D-879E-C2B9B2F45EA6}" presName="node" presStyleLbl="node1" presStyleIdx="2" presStyleCnt="5" custScaleX="165865" custScaleY="104566" custRadScaleRad="105048" custRadScaleInc="-312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72035E-C84B-4269-BA0C-B27B9E2CAD3F}" type="pres">
      <dgm:prSet presAssocID="{5AEE1AFB-5713-425C-B1D4-5260429FAC1A}" presName="sibTrans" presStyleLbl="sibTrans2D1" presStyleIdx="2" presStyleCnt="5"/>
      <dgm:spPr/>
      <dgm:t>
        <a:bodyPr/>
        <a:lstStyle/>
        <a:p>
          <a:endParaRPr lang="en-GB"/>
        </a:p>
      </dgm:t>
    </dgm:pt>
    <dgm:pt modelId="{55DFB3A2-D3DF-4978-BD6A-43F93A7AFC80}" type="pres">
      <dgm:prSet presAssocID="{5AEE1AFB-5713-425C-B1D4-5260429FAC1A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C8D7416F-060C-4307-8D36-8866B1293B15}" type="pres">
      <dgm:prSet presAssocID="{6E0E5225-8540-42D5-9211-036366F5183E}" presName="node" presStyleLbl="node1" presStyleIdx="3" presStyleCnt="5" custScaleX="168522" custScaleY="80754" custRadScaleRad="139489" custRadScaleInc="625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153472-513F-4FDD-9F1B-72F8A3F825C6}" type="pres">
      <dgm:prSet presAssocID="{637DB9EE-7EF0-430A-BD4C-CE434195E381}" presName="sibTrans" presStyleLbl="sibTrans2D1" presStyleIdx="3" presStyleCnt="5"/>
      <dgm:spPr/>
      <dgm:t>
        <a:bodyPr/>
        <a:lstStyle/>
        <a:p>
          <a:endParaRPr lang="en-GB"/>
        </a:p>
      </dgm:t>
    </dgm:pt>
    <dgm:pt modelId="{4A72E2BB-FF3E-4CF6-8431-58CF2E802A14}" type="pres">
      <dgm:prSet presAssocID="{637DB9EE-7EF0-430A-BD4C-CE434195E381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B4D0184E-AAE0-4990-9651-44A5E7B14096}" type="pres">
      <dgm:prSet presAssocID="{A0A8597B-C5AE-48C3-A659-59B5CCDA8418}" presName="node" presStyleLbl="node1" presStyleIdx="4" presStyleCnt="5" custScaleX="197856" custScaleY="87620" custRadScaleRad="147278" custRadScaleInc="-53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3D7921-4081-44F0-A734-83689B6312EB}" type="pres">
      <dgm:prSet presAssocID="{165E01A9-3618-45FA-A4F3-1AC8B310B835}" presName="sibTrans" presStyleLbl="sibTrans2D1" presStyleIdx="4" presStyleCnt="5" custLinFactNeighborX="-39166" custLinFactNeighborY="-4226"/>
      <dgm:spPr/>
      <dgm:t>
        <a:bodyPr/>
        <a:lstStyle/>
        <a:p>
          <a:endParaRPr lang="en-GB"/>
        </a:p>
      </dgm:t>
    </dgm:pt>
    <dgm:pt modelId="{D4CFBABD-7643-4170-8332-4DC645926A52}" type="pres">
      <dgm:prSet presAssocID="{165E01A9-3618-45FA-A4F3-1AC8B310B835}" presName="connectorText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50E46E4D-EF5A-4250-9876-47D839CDB9F7}" type="presOf" srcId="{637DB9EE-7EF0-430A-BD4C-CE434195E381}" destId="{AE153472-513F-4FDD-9F1B-72F8A3F825C6}" srcOrd="0" destOrd="0" presId="urn:microsoft.com/office/officeart/2005/8/layout/cycle2"/>
    <dgm:cxn modelId="{7E51399A-7BDC-43E6-90DE-7EBB584DFF81}" type="presOf" srcId="{637DB9EE-7EF0-430A-BD4C-CE434195E381}" destId="{4A72E2BB-FF3E-4CF6-8431-58CF2E802A14}" srcOrd="1" destOrd="0" presId="urn:microsoft.com/office/officeart/2005/8/layout/cycle2"/>
    <dgm:cxn modelId="{FCBEB3EF-F880-4574-BD69-EE227C2CC8B7}" type="presOf" srcId="{AEC20F7F-9D9D-42B2-BC5C-BB8322EA5C64}" destId="{131F2606-8E87-4962-A6F4-CCE6DC1B3364}" srcOrd="1" destOrd="0" presId="urn:microsoft.com/office/officeart/2005/8/layout/cycle2"/>
    <dgm:cxn modelId="{072CFD57-5EA7-492F-B049-DD049B6DFAE7}" srcId="{288AD6EF-3B9E-4B85-AE53-23CF228F5B1B}" destId="{1E6DFF8D-D676-444F-BDB8-B2063B930BF0}" srcOrd="1" destOrd="0" parTransId="{6C71C275-D012-4D1D-94A5-C2155B4DF405}" sibTransId="{67AA7455-C83E-4C71-9C1F-C9C9655CA886}"/>
    <dgm:cxn modelId="{E8A9E5DF-96FE-4977-B2EC-FF63744E6942}" type="presOf" srcId="{67AA7455-C83E-4C71-9C1F-C9C9655CA886}" destId="{5EAEDF06-1C8B-4C59-8E91-FE192411FEF3}" srcOrd="0" destOrd="0" presId="urn:microsoft.com/office/officeart/2005/8/layout/cycle2"/>
    <dgm:cxn modelId="{9260AB10-8E1C-4A3A-9890-1511FF1A15E6}" type="presOf" srcId="{A0A8597B-C5AE-48C3-A659-59B5CCDA8418}" destId="{B4D0184E-AAE0-4990-9651-44A5E7B14096}" srcOrd="0" destOrd="0" presId="urn:microsoft.com/office/officeart/2005/8/layout/cycle2"/>
    <dgm:cxn modelId="{F662C659-09A1-4B4C-B742-4D8163F0AEB6}" srcId="{288AD6EF-3B9E-4B85-AE53-23CF228F5B1B}" destId="{A0A8597B-C5AE-48C3-A659-59B5CCDA8418}" srcOrd="4" destOrd="0" parTransId="{CE588AAA-6E01-481E-90E2-5FD97B2A25D5}" sibTransId="{165E01A9-3618-45FA-A4F3-1AC8B310B835}"/>
    <dgm:cxn modelId="{825E3C3F-7FEB-4D9F-B796-9DAA8A66BBBF}" type="presOf" srcId="{165E01A9-3618-45FA-A4F3-1AC8B310B835}" destId="{973D7921-4081-44F0-A734-83689B6312EB}" srcOrd="0" destOrd="0" presId="urn:microsoft.com/office/officeart/2005/8/layout/cycle2"/>
    <dgm:cxn modelId="{2C9CF714-DC9C-43E9-867C-D88E691DFBFD}" type="presOf" srcId="{1E6DFF8D-D676-444F-BDB8-B2063B930BF0}" destId="{A5E56C5F-09B3-45D0-9F6D-A0E66C4E2C4F}" srcOrd="0" destOrd="0" presId="urn:microsoft.com/office/officeart/2005/8/layout/cycle2"/>
    <dgm:cxn modelId="{3B36C00C-5FD9-47FC-A7D0-26FC276308C9}" type="presOf" srcId="{5AEE1AFB-5713-425C-B1D4-5260429FAC1A}" destId="{6A72035E-C84B-4269-BA0C-B27B9E2CAD3F}" srcOrd="0" destOrd="0" presId="urn:microsoft.com/office/officeart/2005/8/layout/cycle2"/>
    <dgm:cxn modelId="{1C92D3D3-6693-4908-8E10-63DD310FD15F}" type="presOf" srcId="{67AA7455-C83E-4C71-9C1F-C9C9655CA886}" destId="{25B66956-E107-4D3E-9440-3C7D6A1F9799}" srcOrd="1" destOrd="0" presId="urn:microsoft.com/office/officeart/2005/8/layout/cycle2"/>
    <dgm:cxn modelId="{93CD0B0C-AF9B-48CF-8A3D-D41ABBAC21B7}" srcId="{288AD6EF-3B9E-4B85-AE53-23CF228F5B1B}" destId="{F1CCC137-CC0B-4D13-BA86-02FF5F4B3F17}" srcOrd="0" destOrd="0" parTransId="{2BF5247B-4693-44C0-8E3A-7DDEB70CAB07}" sibTransId="{AEC20F7F-9D9D-42B2-BC5C-BB8322EA5C64}"/>
    <dgm:cxn modelId="{F4FF3297-79E5-4CBB-9F0B-CC1E5B300EE7}" type="presOf" srcId="{2E58BE14-8048-423D-879E-C2B9B2F45EA6}" destId="{99C36D21-E03B-4D75-94A9-B8552471C06B}" srcOrd="0" destOrd="0" presId="urn:microsoft.com/office/officeart/2005/8/layout/cycle2"/>
    <dgm:cxn modelId="{E52CE19B-668F-4302-A51C-EE580C437CAB}" type="presOf" srcId="{F1CCC137-CC0B-4D13-BA86-02FF5F4B3F17}" destId="{C183083D-54EE-4992-ABBC-165D643355E5}" srcOrd="0" destOrd="0" presId="urn:microsoft.com/office/officeart/2005/8/layout/cycle2"/>
    <dgm:cxn modelId="{A2E1554D-CBE9-4B14-8857-FA43569698D6}" type="presOf" srcId="{AEC20F7F-9D9D-42B2-BC5C-BB8322EA5C64}" destId="{439824A8-2366-4DFF-B0C4-9A31377675EF}" srcOrd="0" destOrd="0" presId="urn:microsoft.com/office/officeart/2005/8/layout/cycle2"/>
    <dgm:cxn modelId="{9BD41245-C1DA-4265-AAF7-8C0BB4378D25}" srcId="{288AD6EF-3B9E-4B85-AE53-23CF228F5B1B}" destId="{6E0E5225-8540-42D5-9211-036366F5183E}" srcOrd="3" destOrd="0" parTransId="{9C954E79-D5DB-41F9-B806-E2E7B7CAD7D2}" sibTransId="{637DB9EE-7EF0-430A-BD4C-CE434195E381}"/>
    <dgm:cxn modelId="{707FD1BE-F2B9-49EE-A274-621C92E251F2}" type="presOf" srcId="{5AEE1AFB-5713-425C-B1D4-5260429FAC1A}" destId="{55DFB3A2-D3DF-4978-BD6A-43F93A7AFC80}" srcOrd="1" destOrd="0" presId="urn:microsoft.com/office/officeart/2005/8/layout/cycle2"/>
    <dgm:cxn modelId="{5C789BA6-6E02-476E-AE73-1D487A7B5EF7}" type="presOf" srcId="{288AD6EF-3B9E-4B85-AE53-23CF228F5B1B}" destId="{C10E2319-B72C-45EB-BB8E-086CE0CF1933}" srcOrd="0" destOrd="0" presId="urn:microsoft.com/office/officeart/2005/8/layout/cycle2"/>
    <dgm:cxn modelId="{FCEF83BF-7267-4116-BD36-19D708CB0735}" type="presOf" srcId="{165E01A9-3618-45FA-A4F3-1AC8B310B835}" destId="{D4CFBABD-7643-4170-8332-4DC645926A52}" srcOrd="1" destOrd="0" presId="urn:microsoft.com/office/officeart/2005/8/layout/cycle2"/>
    <dgm:cxn modelId="{DB690F13-20D4-4C1D-A2A7-BCFBF7F28EA7}" type="presOf" srcId="{6E0E5225-8540-42D5-9211-036366F5183E}" destId="{C8D7416F-060C-4307-8D36-8866B1293B15}" srcOrd="0" destOrd="0" presId="urn:microsoft.com/office/officeart/2005/8/layout/cycle2"/>
    <dgm:cxn modelId="{C2197B90-E215-484F-BB30-2B5AFAB56E31}" srcId="{288AD6EF-3B9E-4B85-AE53-23CF228F5B1B}" destId="{2E58BE14-8048-423D-879E-C2B9B2F45EA6}" srcOrd="2" destOrd="0" parTransId="{3348B7E2-B3B3-4649-AD14-01DEB7590893}" sibTransId="{5AEE1AFB-5713-425C-B1D4-5260429FAC1A}"/>
    <dgm:cxn modelId="{268F6928-4A49-48D3-9795-9B115C1262CE}" type="presParOf" srcId="{C10E2319-B72C-45EB-BB8E-086CE0CF1933}" destId="{C183083D-54EE-4992-ABBC-165D643355E5}" srcOrd="0" destOrd="0" presId="urn:microsoft.com/office/officeart/2005/8/layout/cycle2"/>
    <dgm:cxn modelId="{910A5864-8A3F-4F79-8C50-45DD223CF49E}" type="presParOf" srcId="{C10E2319-B72C-45EB-BB8E-086CE0CF1933}" destId="{439824A8-2366-4DFF-B0C4-9A31377675EF}" srcOrd="1" destOrd="0" presId="urn:microsoft.com/office/officeart/2005/8/layout/cycle2"/>
    <dgm:cxn modelId="{99FE0FC8-04B8-4B4B-B2EC-90865CBC24F6}" type="presParOf" srcId="{439824A8-2366-4DFF-B0C4-9A31377675EF}" destId="{131F2606-8E87-4962-A6F4-CCE6DC1B3364}" srcOrd="0" destOrd="0" presId="urn:microsoft.com/office/officeart/2005/8/layout/cycle2"/>
    <dgm:cxn modelId="{00E3A09A-0244-46F7-B6C6-EF252299664A}" type="presParOf" srcId="{C10E2319-B72C-45EB-BB8E-086CE0CF1933}" destId="{A5E56C5F-09B3-45D0-9F6D-A0E66C4E2C4F}" srcOrd="2" destOrd="0" presId="urn:microsoft.com/office/officeart/2005/8/layout/cycle2"/>
    <dgm:cxn modelId="{DE4A6BB8-2C5E-4E0A-B73F-AC650AB1020A}" type="presParOf" srcId="{C10E2319-B72C-45EB-BB8E-086CE0CF1933}" destId="{5EAEDF06-1C8B-4C59-8E91-FE192411FEF3}" srcOrd="3" destOrd="0" presId="urn:microsoft.com/office/officeart/2005/8/layout/cycle2"/>
    <dgm:cxn modelId="{F574D16D-FFE0-4C44-AEA3-242009F40F89}" type="presParOf" srcId="{5EAEDF06-1C8B-4C59-8E91-FE192411FEF3}" destId="{25B66956-E107-4D3E-9440-3C7D6A1F9799}" srcOrd="0" destOrd="0" presId="urn:microsoft.com/office/officeart/2005/8/layout/cycle2"/>
    <dgm:cxn modelId="{D7CECD71-709B-47A6-94E4-6A4D17864DFA}" type="presParOf" srcId="{C10E2319-B72C-45EB-BB8E-086CE0CF1933}" destId="{99C36D21-E03B-4D75-94A9-B8552471C06B}" srcOrd="4" destOrd="0" presId="urn:microsoft.com/office/officeart/2005/8/layout/cycle2"/>
    <dgm:cxn modelId="{404CEAF8-6AE8-4562-B47C-A509A1E004AB}" type="presParOf" srcId="{C10E2319-B72C-45EB-BB8E-086CE0CF1933}" destId="{6A72035E-C84B-4269-BA0C-B27B9E2CAD3F}" srcOrd="5" destOrd="0" presId="urn:microsoft.com/office/officeart/2005/8/layout/cycle2"/>
    <dgm:cxn modelId="{908A1425-B9CD-49AC-90D9-20829F63F284}" type="presParOf" srcId="{6A72035E-C84B-4269-BA0C-B27B9E2CAD3F}" destId="{55DFB3A2-D3DF-4978-BD6A-43F93A7AFC80}" srcOrd="0" destOrd="0" presId="urn:microsoft.com/office/officeart/2005/8/layout/cycle2"/>
    <dgm:cxn modelId="{F47C2959-7C1D-4BBD-9CF8-78B67A641549}" type="presParOf" srcId="{C10E2319-B72C-45EB-BB8E-086CE0CF1933}" destId="{C8D7416F-060C-4307-8D36-8866B1293B15}" srcOrd="6" destOrd="0" presId="urn:microsoft.com/office/officeart/2005/8/layout/cycle2"/>
    <dgm:cxn modelId="{1250EAEF-DD5F-4ABF-8256-5928248AF55C}" type="presParOf" srcId="{C10E2319-B72C-45EB-BB8E-086CE0CF1933}" destId="{AE153472-513F-4FDD-9F1B-72F8A3F825C6}" srcOrd="7" destOrd="0" presId="urn:microsoft.com/office/officeart/2005/8/layout/cycle2"/>
    <dgm:cxn modelId="{890948FC-3C32-4413-96B3-8FC5B5B85700}" type="presParOf" srcId="{AE153472-513F-4FDD-9F1B-72F8A3F825C6}" destId="{4A72E2BB-FF3E-4CF6-8431-58CF2E802A14}" srcOrd="0" destOrd="0" presId="urn:microsoft.com/office/officeart/2005/8/layout/cycle2"/>
    <dgm:cxn modelId="{8C8C8D2D-FE22-4818-96F4-5FBF5DB62FC6}" type="presParOf" srcId="{C10E2319-B72C-45EB-BB8E-086CE0CF1933}" destId="{B4D0184E-AAE0-4990-9651-44A5E7B14096}" srcOrd="8" destOrd="0" presId="urn:microsoft.com/office/officeart/2005/8/layout/cycle2"/>
    <dgm:cxn modelId="{54CFEE4B-18D8-480F-8519-8A36746A5D0C}" type="presParOf" srcId="{C10E2319-B72C-45EB-BB8E-086CE0CF1933}" destId="{973D7921-4081-44F0-A734-83689B6312EB}" srcOrd="9" destOrd="0" presId="urn:microsoft.com/office/officeart/2005/8/layout/cycle2"/>
    <dgm:cxn modelId="{E4D9AC79-1FB4-4F9E-B335-003C57598B33}" type="presParOf" srcId="{973D7921-4081-44F0-A734-83689B6312EB}" destId="{D4CFBABD-7643-4170-8332-4DC645926A5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C70C7B-305C-4D65-9C35-D00BBF120405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032231-2311-4790-83F8-D3E4A774B477}">
      <dgm:prSet custT="1"/>
      <dgm:spPr/>
      <dgm:t>
        <a:bodyPr/>
        <a:lstStyle/>
        <a:p>
          <a:r>
            <a:rPr lang="en-GB" sz="1800" b="1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Conferences, seminars and training activities</a:t>
          </a:r>
          <a:endParaRPr lang="en-GB" sz="1800" b="1" noProof="0" dirty="0">
            <a:solidFill>
              <a:srgbClr val="0033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45407FF-E87D-4556-ABC4-DD0E139C0693}" type="parTrans" cxnId="{CD2C02F3-9E28-48F1-B36B-C225346B8645}">
      <dgm:prSet/>
      <dgm:spPr/>
      <dgm:t>
        <a:bodyPr/>
        <a:lstStyle/>
        <a:p>
          <a:endParaRPr lang="en-GB"/>
        </a:p>
      </dgm:t>
    </dgm:pt>
    <dgm:pt modelId="{8DAB9C43-1A72-4247-AC8D-8B70513807FD}" type="sibTrans" cxnId="{CD2C02F3-9E28-48F1-B36B-C225346B8645}">
      <dgm:prSet/>
      <dgm:spPr/>
      <dgm:t>
        <a:bodyPr/>
        <a:lstStyle/>
        <a:p>
          <a:endParaRPr lang="en-GB"/>
        </a:p>
      </dgm:t>
    </dgm:pt>
    <dgm:pt modelId="{38FE2986-C8F4-4801-844E-1E385CFF69CE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b="1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Information and communication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noProof="0" dirty="0"/>
        </a:p>
      </dgm:t>
    </dgm:pt>
    <dgm:pt modelId="{7341FA04-AA7F-413A-AEBA-EC0B8B33D67C}" type="parTrans" cxnId="{B08A8F27-9BCF-4ADA-A3D0-E8A61D04B72E}">
      <dgm:prSet/>
      <dgm:spPr/>
      <dgm:t>
        <a:bodyPr/>
        <a:lstStyle/>
        <a:p>
          <a:endParaRPr lang="en-GB"/>
        </a:p>
      </dgm:t>
    </dgm:pt>
    <dgm:pt modelId="{AEC607E6-A1ED-4491-B42B-FAF81359D458}" type="sibTrans" cxnId="{B08A8F27-9BCF-4ADA-A3D0-E8A61D04B72E}">
      <dgm:prSet/>
      <dgm:spPr/>
      <dgm:t>
        <a:bodyPr/>
        <a:lstStyle/>
        <a:p>
          <a:endParaRPr lang="en-GB"/>
        </a:p>
      </dgm:t>
    </dgm:pt>
    <dgm:pt modelId="{29BF4161-46A1-44CB-A221-C11325843B8C}">
      <dgm:prSet custT="1"/>
      <dgm:spPr/>
      <dgm:t>
        <a:bodyPr/>
        <a:lstStyle/>
        <a:p>
          <a:r>
            <a:rPr lang="en-GB" sz="1800" b="1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Awareness-raising activities </a:t>
          </a:r>
          <a:r>
            <a:rPr lang="en-GB" sz="18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/>
          </a:r>
          <a:br>
            <a:rPr lang="en-GB" sz="18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en-GB" sz="16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e.g. Competitions, </a:t>
          </a:r>
          <a:br>
            <a:rPr lang="en-GB" sz="16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en-GB" sz="16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Promotional campaigns</a:t>
          </a:r>
          <a:endParaRPr lang="en-GB" sz="1600" noProof="0" dirty="0">
            <a:solidFill>
              <a:srgbClr val="0033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F73A881-9AF5-400F-A4A9-F8AEF0288A2A}" type="parTrans" cxnId="{C20BD8A2-8313-4970-9106-CC245B594EB8}">
      <dgm:prSet/>
      <dgm:spPr/>
      <dgm:t>
        <a:bodyPr/>
        <a:lstStyle/>
        <a:p>
          <a:endParaRPr lang="en-GB"/>
        </a:p>
      </dgm:t>
    </dgm:pt>
    <dgm:pt modelId="{05866C98-B0D2-459D-B291-2B29895DCFE6}" type="sibTrans" cxnId="{C20BD8A2-8313-4970-9106-CC245B594EB8}">
      <dgm:prSet/>
      <dgm:spPr/>
      <dgm:t>
        <a:bodyPr/>
        <a:lstStyle/>
        <a:p>
          <a:endParaRPr lang="en-GB"/>
        </a:p>
      </dgm:t>
    </dgm:pt>
    <dgm:pt modelId="{3F285338-A5C7-4C66-BB6B-4CFE38BC2329}">
      <dgm:prSet custT="1"/>
      <dgm:spPr/>
      <dgm:t>
        <a:bodyPr/>
        <a:lstStyle/>
        <a:p>
          <a:r>
            <a:rPr lang="en-GB" sz="1800" b="1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Studies and analysis</a:t>
          </a:r>
          <a:endParaRPr lang="en-GB" sz="1800" b="1" dirty="0">
            <a:solidFill>
              <a:srgbClr val="0033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7CDA3FD-4BB5-4AAA-8556-A0A98E4E3090}" type="parTrans" cxnId="{F1AEC716-32D3-4BD2-8474-DE6C263F9836}">
      <dgm:prSet/>
      <dgm:spPr/>
      <dgm:t>
        <a:bodyPr/>
        <a:lstStyle/>
        <a:p>
          <a:endParaRPr lang="en-GB"/>
        </a:p>
      </dgm:t>
    </dgm:pt>
    <dgm:pt modelId="{D02D72A7-F0F4-492A-87DC-6CEEAC7BFA8C}" type="sibTrans" cxnId="{F1AEC716-32D3-4BD2-8474-DE6C263F9836}">
      <dgm:prSet/>
      <dgm:spPr/>
      <dgm:t>
        <a:bodyPr/>
        <a:lstStyle/>
        <a:p>
          <a:endParaRPr lang="en-GB"/>
        </a:p>
      </dgm:t>
    </dgm:pt>
    <dgm:pt modelId="{3B45978F-87AB-471D-BC81-E0013AD5F84C}" type="pres">
      <dgm:prSet presAssocID="{31C70C7B-305C-4D65-9C35-D00BBF12040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B6E1452-429D-439B-951A-E1500F733056}" type="pres">
      <dgm:prSet presAssocID="{41032231-2311-4790-83F8-D3E4A774B4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D89165-5FC0-4A87-8E06-96B5B4AE745C}" type="pres">
      <dgm:prSet presAssocID="{8DAB9C43-1A72-4247-AC8D-8B70513807FD}" presName="sibTrans" presStyleCnt="0"/>
      <dgm:spPr/>
    </dgm:pt>
    <dgm:pt modelId="{FABF8D7D-2E4D-488E-965D-E3917D2294EA}" type="pres">
      <dgm:prSet presAssocID="{29BF4161-46A1-44CB-A221-C11325843B8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82840A-F32A-431E-AA21-774DA1030026}" type="pres">
      <dgm:prSet presAssocID="{05866C98-B0D2-459D-B291-2B29895DCFE6}" presName="sibTrans" presStyleCnt="0"/>
      <dgm:spPr/>
    </dgm:pt>
    <dgm:pt modelId="{B552ED1D-69F7-499F-AE1B-F30637C44BE2}" type="pres">
      <dgm:prSet presAssocID="{3F285338-A5C7-4C66-BB6B-4CFE38BC232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C2A3E3-D3D6-4EB6-A049-16958A7C17B0}" type="pres">
      <dgm:prSet presAssocID="{D02D72A7-F0F4-492A-87DC-6CEEAC7BFA8C}" presName="sibTrans" presStyleCnt="0"/>
      <dgm:spPr/>
    </dgm:pt>
    <dgm:pt modelId="{E44070AA-109D-4311-B9A4-93C677090C16}" type="pres">
      <dgm:prSet presAssocID="{38FE2986-C8F4-4801-844E-1E385CFF69C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08A8F27-9BCF-4ADA-A3D0-E8A61D04B72E}" srcId="{31C70C7B-305C-4D65-9C35-D00BBF120405}" destId="{38FE2986-C8F4-4801-844E-1E385CFF69CE}" srcOrd="3" destOrd="0" parTransId="{7341FA04-AA7F-413A-AEBA-EC0B8B33D67C}" sibTransId="{AEC607E6-A1ED-4491-B42B-FAF81359D458}"/>
    <dgm:cxn modelId="{F58A2A63-CA64-4430-8DB9-E1B3F973F6BF}" type="presOf" srcId="{41032231-2311-4790-83F8-D3E4A774B477}" destId="{2B6E1452-429D-439B-951A-E1500F733056}" srcOrd="0" destOrd="0" presId="urn:microsoft.com/office/officeart/2005/8/layout/default#2"/>
    <dgm:cxn modelId="{B4DF8E23-0CD3-4705-B7DA-601FDF7C3DFA}" type="presOf" srcId="{38FE2986-C8F4-4801-844E-1E385CFF69CE}" destId="{E44070AA-109D-4311-B9A4-93C677090C16}" srcOrd="0" destOrd="0" presId="urn:microsoft.com/office/officeart/2005/8/layout/default#2"/>
    <dgm:cxn modelId="{6C8241E5-F632-4DD9-ACCF-CB9556178212}" type="presOf" srcId="{3F285338-A5C7-4C66-BB6B-4CFE38BC2329}" destId="{B552ED1D-69F7-499F-AE1B-F30637C44BE2}" srcOrd="0" destOrd="0" presId="urn:microsoft.com/office/officeart/2005/8/layout/default#2"/>
    <dgm:cxn modelId="{4D712492-0340-44AE-8647-1E0997C93D04}" type="presOf" srcId="{31C70C7B-305C-4D65-9C35-D00BBF120405}" destId="{3B45978F-87AB-471D-BC81-E0013AD5F84C}" srcOrd="0" destOrd="0" presId="urn:microsoft.com/office/officeart/2005/8/layout/default#2"/>
    <dgm:cxn modelId="{CD2C02F3-9E28-48F1-B36B-C225346B8645}" srcId="{31C70C7B-305C-4D65-9C35-D00BBF120405}" destId="{41032231-2311-4790-83F8-D3E4A774B477}" srcOrd="0" destOrd="0" parTransId="{545407FF-E87D-4556-ABC4-DD0E139C0693}" sibTransId="{8DAB9C43-1A72-4247-AC8D-8B70513807FD}"/>
    <dgm:cxn modelId="{C20BD8A2-8313-4970-9106-CC245B594EB8}" srcId="{31C70C7B-305C-4D65-9C35-D00BBF120405}" destId="{29BF4161-46A1-44CB-A221-C11325843B8C}" srcOrd="1" destOrd="0" parTransId="{0F73A881-9AF5-400F-A4A9-F8AEF0288A2A}" sibTransId="{05866C98-B0D2-459D-B291-2B29895DCFE6}"/>
    <dgm:cxn modelId="{F1AEC716-32D3-4BD2-8474-DE6C263F9836}" srcId="{31C70C7B-305C-4D65-9C35-D00BBF120405}" destId="{3F285338-A5C7-4C66-BB6B-4CFE38BC2329}" srcOrd="2" destOrd="0" parTransId="{A7CDA3FD-4BB5-4AAA-8556-A0A98E4E3090}" sibTransId="{D02D72A7-F0F4-492A-87DC-6CEEAC7BFA8C}"/>
    <dgm:cxn modelId="{7A394F5D-9FE1-40A8-825B-86A491E007A3}" type="presOf" srcId="{29BF4161-46A1-44CB-A221-C11325843B8C}" destId="{FABF8D7D-2E4D-488E-965D-E3917D2294EA}" srcOrd="0" destOrd="0" presId="urn:microsoft.com/office/officeart/2005/8/layout/default#2"/>
    <dgm:cxn modelId="{A09CC8A0-AFA0-43D8-856D-4C254050F156}" type="presParOf" srcId="{3B45978F-87AB-471D-BC81-E0013AD5F84C}" destId="{2B6E1452-429D-439B-951A-E1500F733056}" srcOrd="0" destOrd="0" presId="urn:microsoft.com/office/officeart/2005/8/layout/default#2"/>
    <dgm:cxn modelId="{48D4BF2C-E740-433F-9584-76F7B5FEF58A}" type="presParOf" srcId="{3B45978F-87AB-471D-BC81-E0013AD5F84C}" destId="{26D89165-5FC0-4A87-8E06-96B5B4AE745C}" srcOrd="1" destOrd="0" presId="urn:microsoft.com/office/officeart/2005/8/layout/default#2"/>
    <dgm:cxn modelId="{38D84F27-B535-47A5-B633-9849F7A13E50}" type="presParOf" srcId="{3B45978F-87AB-471D-BC81-E0013AD5F84C}" destId="{FABF8D7D-2E4D-488E-965D-E3917D2294EA}" srcOrd="2" destOrd="0" presId="urn:microsoft.com/office/officeart/2005/8/layout/default#2"/>
    <dgm:cxn modelId="{CE609BE6-4BDD-490B-807F-A5495A835FBF}" type="presParOf" srcId="{3B45978F-87AB-471D-BC81-E0013AD5F84C}" destId="{7282840A-F32A-431E-AA21-774DA1030026}" srcOrd="3" destOrd="0" presId="urn:microsoft.com/office/officeart/2005/8/layout/default#2"/>
    <dgm:cxn modelId="{F723B256-23FA-4DAB-9CF6-951E8CD575EC}" type="presParOf" srcId="{3B45978F-87AB-471D-BC81-E0013AD5F84C}" destId="{B552ED1D-69F7-499F-AE1B-F30637C44BE2}" srcOrd="4" destOrd="0" presId="urn:microsoft.com/office/officeart/2005/8/layout/default#2"/>
    <dgm:cxn modelId="{31F09F42-B760-4300-931C-4322219F03F3}" type="presParOf" srcId="{3B45978F-87AB-471D-BC81-E0013AD5F84C}" destId="{07C2A3E3-D3D6-4EB6-A049-16958A7C17B0}" srcOrd="5" destOrd="0" presId="urn:microsoft.com/office/officeart/2005/8/layout/default#2"/>
    <dgm:cxn modelId="{6B12F9A0-FEF5-4E01-AAE4-21EB1C632F0B}" type="presParOf" srcId="{3B45978F-87AB-471D-BC81-E0013AD5F84C}" destId="{E44070AA-109D-4311-B9A4-93C677090C16}" srcOrd="6" destOrd="0" presId="urn:microsoft.com/office/officeart/2005/8/layout/default#2"/>
  </dgm:cxnLst>
  <dgm:bg>
    <a:gradFill>
      <a:gsLst>
        <a:gs pos="0">
          <a:schemeClr val="accent6">
            <a:lumMod val="40000"/>
            <a:lumOff val="60000"/>
          </a:schemeClr>
        </a:gs>
        <a:gs pos="50000">
          <a:schemeClr val="accent1">
            <a:shade val="67500"/>
            <a:satMod val="115000"/>
          </a:schemeClr>
        </a:gs>
        <a:gs pos="100000">
          <a:schemeClr val="accent1">
            <a:shade val="100000"/>
            <a:satMod val="115000"/>
          </a:schemeClr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BD45B8-5FA7-4DDC-AAB9-7BBB35838606}" type="doc">
      <dgm:prSet loTypeId="urn:microsoft.com/office/officeart/2005/8/layout/chevron2" loCatId="process" qsTypeId="urn:microsoft.com/office/officeart/2005/8/quickstyle/simple1#12" qsCatId="simple" csTypeId="urn:microsoft.com/office/officeart/2005/8/colors/accent1_2#19" csCatId="accent1" phldr="1"/>
      <dgm:spPr/>
      <dgm:t>
        <a:bodyPr/>
        <a:lstStyle/>
        <a:p>
          <a:endParaRPr lang="en-GB"/>
        </a:p>
      </dgm:t>
    </dgm:pt>
    <dgm:pt modelId="{E8822211-FA6A-4C5D-819A-9FB9C610A940}">
      <dgm:prSet custT="1"/>
      <dgm:spPr/>
      <dgm:t>
        <a:bodyPr/>
        <a:lstStyle/>
        <a:p>
          <a:pPr rtl="0"/>
          <a:r>
            <a:rPr lang="en-GB" sz="2600" dirty="0" smtClean="0"/>
            <a:t> </a:t>
          </a:r>
          <a:endParaRPr lang="en-GB" sz="2600" dirty="0"/>
        </a:p>
      </dgm:t>
    </dgm:pt>
    <dgm:pt modelId="{2C7559A5-B7E7-40C9-865D-9CBD740D707A}" type="parTrans" cxnId="{37F18527-85E7-45C2-880D-2EA1E171B578}">
      <dgm:prSet/>
      <dgm:spPr/>
      <dgm:t>
        <a:bodyPr/>
        <a:lstStyle/>
        <a:p>
          <a:endParaRPr lang="en-GB"/>
        </a:p>
      </dgm:t>
    </dgm:pt>
    <dgm:pt modelId="{F2DE3835-0699-45D7-A5F7-F01B8A46A6A5}" type="sibTrans" cxnId="{37F18527-85E7-45C2-880D-2EA1E171B578}">
      <dgm:prSet/>
      <dgm:spPr/>
      <dgm:t>
        <a:bodyPr/>
        <a:lstStyle/>
        <a:p>
          <a:endParaRPr lang="en-GB"/>
        </a:p>
      </dgm:t>
    </dgm:pt>
    <dgm:pt modelId="{32639486-64C9-4CB2-9099-BBC3A11B649E}">
      <dgm:prSet custT="1"/>
      <dgm:spPr/>
      <dgm:t>
        <a:bodyPr/>
        <a:lstStyle/>
        <a:p>
          <a:pPr algn="just"/>
          <a:r>
            <a:rPr lang="en-GB" sz="2000" b="1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rPr>
            <a:t>Pre-info on selection process – June 2013</a:t>
          </a:r>
          <a:endParaRPr lang="en-GB" sz="2000" b="1" dirty="0">
            <a:solidFill>
              <a:srgbClr val="003A80"/>
            </a:solidFill>
            <a:latin typeface="+mn-lt"/>
            <a:ea typeface="Verdana" pitchFamily="34" charset="0"/>
            <a:cs typeface="Verdana" pitchFamily="34" charset="0"/>
          </a:endParaRPr>
        </a:p>
      </dgm:t>
    </dgm:pt>
    <dgm:pt modelId="{E22464F5-1F81-4553-B84D-2478CD8CAC75}" type="parTrans" cxnId="{1442241B-0CD8-4F8C-9CD2-27906CF77E1E}">
      <dgm:prSet/>
      <dgm:spPr/>
      <dgm:t>
        <a:bodyPr/>
        <a:lstStyle/>
        <a:p>
          <a:endParaRPr lang="en-GB"/>
        </a:p>
      </dgm:t>
    </dgm:pt>
    <dgm:pt modelId="{7F93A299-025A-4E40-8A5E-3563F79BE863}" type="sibTrans" cxnId="{1442241B-0CD8-4F8C-9CD2-27906CF77E1E}">
      <dgm:prSet/>
      <dgm:spPr/>
      <dgm:t>
        <a:bodyPr/>
        <a:lstStyle/>
        <a:p>
          <a:endParaRPr lang="en-GB"/>
        </a:p>
      </dgm:t>
    </dgm:pt>
    <dgm:pt modelId="{E6103A95-FC26-4AD6-8FD7-18D32898DCAB}">
      <dgm:prSet custT="1"/>
      <dgm:spPr/>
      <dgm:t>
        <a:bodyPr/>
        <a:lstStyle/>
        <a:p>
          <a:pPr rtl="0"/>
          <a:endParaRPr lang="en-GB" sz="2600" dirty="0"/>
        </a:p>
      </dgm:t>
    </dgm:pt>
    <dgm:pt modelId="{1213C06B-BD3D-4541-A64F-1F7C1C9418E9}" type="sibTrans" cxnId="{25664A89-3BEE-45EA-85FB-05C1CE3EC444}">
      <dgm:prSet/>
      <dgm:spPr/>
      <dgm:t>
        <a:bodyPr/>
        <a:lstStyle/>
        <a:p>
          <a:endParaRPr lang="en-GB"/>
        </a:p>
      </dgm:t>
    </dgm:pt>
    <dgm:pt modelId="{18FF6650-71AA-4120-8126-5BFE44965320}" type="parTrans" cxnId="{25664A89-3BEE-45EA-85FB-05C1CE3EC444}">
      <dgm:prSet/>
      <dgm:spPr/>
      <dgm:t>
        <a:bodyPr/>
        <a:lstStyle/>
        <a:p>
          <a:endParaRPr lang="en-GB"/>
        </a:p>
      </dgm:t>
    </dgm:pt>
    <dgm:pt modelId="{E302D954-AA64-4D5B-A623-6DE0895A9D2C}">
      <dgm:prSet custT="1"/>
      <dgm:spPr/>
      <dgm:t>
        <a:bodyPr/>
        <a:lstStyle/>
        <a:p>
          <a:pPr algn="just" rtl="0"/>
          <a:r>
            <a:rPr lang="en-GB" sz="2000" b="1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rPr>
            <a:t>Deadline for applications – 31st January 2013</a:t>
          </a:r>
        </a:p>
      </dgm:t>
    </dgm:pt>
    <dgm:pt modelId="{2802155C-5CE7-4886-BF6C-0C1F6CA7A2B1}" type="parTrans" cxnId="{63248FFD-2555-4F5F-AA12-50C68952F421}">
      <dgm:prSet/>
      <dgm:spPr/>
      <dgm:t>
        <a:bodyPr/>
        <a:lstStyle/>
        <a:p>
          <a:endParaRPr lang="en-GB"/>
        </a:p>
      </dgm:t>
    </dgm:pt>
    <dgm:pt modelId="{812F61B4-594B-4C94-B93C-9A2D04931797}" type="sibTrans" cxnId="{63248FFD-2555-4F5F-AA12-50C68952F421}">
      <dgm:prSet/>
      <dgm:spPr/>
      <dgm:t>
        <a:bodyPr/>
        <a:lstStyle/>
        <a:p>
          <a:endParaRPr lang="en-GB"/>
        </a:p>
      </dgm:t>
    </dgm:pt>
    <dgm:pt modelId="{FD62E784-C102-4FFE-8227-75EE38445C3D}" type="pres">
      <dgm:prSet presAssocID="{66BD45B8-5FA7-4DDC-AAB9-7BBB358386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BE5D359-C043-4157-9183-9B968E0BF756}" type="pres">
      <dgm:prSet presAssocID="{E6103A95-FC26-4AD6-8FD7-18D32898DCAB}" presName="composite" presStyleCnt="0"/>
      <dgm:spPr/>
    </dgm:pt>
    <dgm:pt modelId="{121B816A-DA2E-44C7-9A48-41639B8C48C9}" type="pres">
      <dgm:prSet presAssocID="{E6103A95-FC26-4AD6-8FD7-18D32898DCAB}" presName="parentText" presStyleLbl="alignNode1" presStyleIdx="0" presStyleCnt="2" custLinFactNeighborX="3104" custLinFactNeighborY="-193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21D2DE-F5CE-42F9-989E-B8D99992683E}" type="pres">
      <dgm:prSet presAssocID="{E6103A95-FC26-4AD6-8FD7-18D32898DCAB}" presName="descendantText" presStyleLbl="alignAcc1" presStyleIdx="0" presStyleCnt="2" custScaleX="92491" custScaleY="74275" custLinFactNeighborX="2045" custLinFactNeighborY="-8673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FDE998-41D6-4D89-AAD0-0C214A5736AA}" type="pres">
      <dgm:prSet presAssocID="{1213C06B-BD3D-4541-A64F-1F7C1C9418E9}" presName="sp" presStyleCnt="0"/>
      <dgm:spPr/>
    </dgm:pt>
    <dgm:pt modelId="{9BC17CAA-2544-42BA-9145-22A6DE7C060A}" type="pres">
      <dgm:prSet presAssocID="{E8822211-FA6A-4C5D-819A-9FB9C610A940}" presName="composite" presStyleCnt="0"/>
      <dgm:spPr/>
    </dgm:pt>
    <dgm:pt modelId="{0FDDAB40-380E-47E6-8733-3BF627BA1AA0}" type="pres">
      <dgm:prSet presAssocID="{E8822211-FA6A-4C5D-819A-9FB9C610A940}" presName="parentText" presStyleLbl="alignNode1" presStyleIdx="1" presStyleCnt="2" custScaleX="104385" custLinFactNeighborY="-577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72EAD6-9CFE-464E-AA03-0C8E44FA6138}" type="pres">
      <dgm:prSet presAssocID="{E8822211-FA6A-4C5D-819A-9FB9C610A940}" presName="descendantText" presStyleLbl="alignAcc1" presStyleIdx="1" presStyleCnt="2" custScaleX="90083" custScaleY="62956" custLinFactNeighborX="284" custLinFactNeighborY="-325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7F18527-85E7-45C2-880D-2EA1E171B578}" srcId="{66BD45B8-5FA7-4DDC-AAB9-7BBB35838606}" destId="{E8822211-FA6A-4C5D-819A-9FB9C610A940}" srcOrd="1" destOrd="0" parTransId="{2C7559A5-B7E7-40C9-865D-9CBD740D707A}" sibTransId="{F2DE3835-0699-45D7-A5F7-F01B8A46A6A5}"/>
    <dgm:cxn modelId="{63248FFD-2555-4F5F-AA12-50C68952F421}" srcId="{E6103A95-FC26-4AD6-8FD7-18D32898DCAB}" destId="{E302D954-AA64-4D5B-A623-6DE0895A9D2C}" srcOrd="0" destOrd="0" parTransId="{2802155C-5CE7-4886-BF6C-0C1F6CA7A2B1}" sibTransId="{812F61B4-594B-4C94-B93C-9A2D04931797}"/>
    <dgm:cxn modelId="{1442241B-0CD8-4F8C-9CD2-27906CF77E1E}" srcId="{E8822211-FA6A-4C5D-819A-9FB9C610A940}" destId="{32639486-64C9-4CB2-9099-BBC3A11B649E}" srcOrd="0" destOrd="0" parTransId="{E22464F5-1F81-4553-B84D-2478CD8CAC75}" sibTransId="{7F93A299-025A-4E40-8A5E-3563F79BE863}"/>
    <dgm:cxn modelId="{25664A89-3BEE-45EA-85FB-05C1CE3EC444}" srcId="{66BD45B8-5FA7-4DDC-AAB9-7BBB35838606}" destId="{E6103A95-FC26-4AD6-8FD7-18D32898DCAB}" srcOrd="0" destOrd="0" parTransId="{18FF6650-71AA-4120-8126-5BFE44965320}" sibTransId="{1213C06B-BD3D-4541-A64F-1F7C1C9418E9}"/>
    <dgm:cxn modelId="{3E23339A-2DFC-4841-ABB1-C46CFC5B1E42}" type="presOf" srcId="{E6103A95-FC26-4AD6-8FD7-18D32898DCAB}" destId="{121B816A-DA2E-44C7-9A48-41639B8C48C9}" srcOrd="0" destOrd="0" presId="urn:microsoft.com/office/officeart/2005/8/layout/chevron2"/>
    <dgm:cxn modelId="{FBC197EA-6E68-42B0-B859-DDA054B24214}" type="presOf" srcId="{E8822211-FA6A-4C5D-819A-9FB9C610A940}" destId="{0FDDAB40-380E-47E6-8733-3BF627BA1AA0}" srcOrd="0" destOrd="0" presId="urn:microsoft.com/office/officeart/2005/8/layout/chevron2"/>
    <dgm:cxn modelId="{55627018-1126-4FF0-8D37-5E248C5D54CD}" type="presOf" srcId="{E302D954-AA64-4D5B-A623-6DE0895A9D2C}" destId="{A521D2DE-F5CE-42F9-989E-B8D99992683E}" srcOrd="0" destOrd="0" presId="urn:microsoft.com/office/officeart/2005/8/layout/chevron2"/>
    <dgm:cxn modelId="{4FC124EF-F1D4-4CB2-B0EC-9EE6B3D721CF}" type="presOf" srcId="{32639486-64C9-4CB2-9099-BBC3A11B649E}" destId="{4E72EAD6-9CFE-464E-AA03-0C8E44FA6138}" srcOrd="0" destOrd="0" presId="urn:microsoft.com/office/officeart/2005/8/layout/chevron2"/>
    <dgm:cxn modelId="{B99B959D-86E4-4DDF-8595-DAD4188884FD}" type="presOf" srcId="{66BD45B8-5FA7-4DDC-AAB9-7BBB35838606}" destId="{FD62E784-C102-4FFE-8227-75EE38445C3D}" srcOrd="0" destOrd="0" presId="urn:microsoft.com/office/officeart/2005/8/layout/chevron2"/>
    <dgm:cxn modelId="{8F932584-0C68-46A6-A656-B0452D2AC4CB}" type="presParOf" srcId="{FD62E784-C102-4FFE-8227-75EE38445C3D}" destId="{5BE5D359-C043-4157-9183-9B968E0BF756}" srcOrd="0" destOrd="0" presId="urn:microsoft.com/office/officeart/2005/8/layout/chevron2"/>
    <dgm:cxn modelId="{A390FCC7-08BD-460A-9A25-8EF37121501A}" type="presParOf" srcId="{5BE5D359-C043-4157-9183-9B968E0BF756}" destId="{121B816A-DA2E-44C7-9A48-41639B8C48C9}" srcOrd="0" destOrd="0" presId="urn:microsoft.com/office/officeart/2005/8/layout/chevron2"/>
    <dgm:cxn modelId="{C00FE27E-CD62-4E56-854C-7F003E251152}" type="presParOf" srcId="{5BE5D359-C043-4157-9183-9B968E0BF756}" destId="{A521D2DE-F5CE-42F9-989E-B8D99992683E}" srcOrd="1" destOrd="0" presId="urn:microsoft.com/office/officeart/2005/8/layout/chevron2"/>
    <dgm:cxn modelId="{080D45D6-C94E-4CAF-9F90-88BB0AA3DDD8}" type="presParOf" srcId="{FD62E784-C102-4FFE-8227-75EE38445C3D}" destId="{78FDE998-41D6-4D89-AAD0-0C214A5736AA}" srcOrd="1" destOrd="0" presId="urn:microsoft.com/office/officeart/2005/8/layout/chevron2"/>
    <dgm:cxn modelId="{A60E577C-6169-495D-984D-E2338DC23CC1}" type="presParOf" srcId="{FD62E784-C102-4FFE-8227-75EE38445C3D}" destId="{9BC17CAA-2544-42BA-9145-22A6DE7C060A}" srcOrd="2" destOrd="0" presId="urn:microsoft.com/office/officeart/2005/8/layout/chevron2"/>
    <dgm:cxn modelId="{2720CC08-F9E6-4899-AAA0-D517514285C3}" type="presParOf" srcId="{9BC17CAA-2544-42BA-9145-22A6DE7C060A}" destId="{0FDDAB40-380E-47E6-8733-3BF627BA1AA0}" srcOrd="0" destOrd="0" presId="urn:microsoft.com/office/officeart/2005/8/layout/chevron2"/>
    <dgm:cxn modelId="{9AFE26E6-2182-479E-9F1F-F1E65D996B72}" type="presParOf" srcId="{9BC17CAA-2544-42BA-9145-22A6DE7C060A}" destId="{4E72EAD6-9CFE-464E-AA03-0C8E44FA613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97968-7CD7-4766-89DB-4C99153F19BF}">
      <dsp:nvSpPr>
        <dsp:cNvPr id="0" name=""/>
        <dsp:cNvSpPr/>
      </dsp:nvSpPr>
      <dsp:spPr>
        <a:xfrm>
          <a:off x="2276282" y="175146"/>
          <a:ext cx="4174639" cy="811713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rgbClr val="003A80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Common platform for sharing knowledge </a:t>
          </a:r>
          <a:endParaRPr lang="en-GB" sz="1600" b="1" kern="1200" dirty="0">
            <a:solidFill>
              <a:srgbClr val="003A80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2887644" y="294019"/>
        <a:ext cx="2951915" cy="573967"/>
      </dsp:txXfrm>
    </dsp:sp>
    <dsp:sp modelId="{9DFA5B6F-4E9F-4910-BF89-063561B8F02B}">
      <dsp:nvSpPr>
        <dsp:cNvPr id="0" name=""/>
        <dsp:cNvSpPr/>
      </dsp:nvSpPr>
      <dsp:spPr>
        <a:xfrm rot="2341592">
          <a:off x="4959456" y="1053315"/>
          <a:ext cx="516611" cy="4400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>
        <a:off x="4974186" y="1099762"/>
        <a:ext cx="384594" cy="264035"/>
      </dsp:txXfrm>
    </dsp:sp>
    <dsp:sp modelId="{27927A28-E952-4497-8697-4681284536E5}">
      <dsp:nvSpPr>
        <dsp:cNvPr id="0" name=""/>
        <dsp:cNvSpPr/>
      </dsp:nvSpPr>
      <dsp:spPr>
        <a:xfrm>
          <a:off x="5065094" y="1477853"/>
          <a:ext cx="2442742" cy="1323458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rgbClr val="003A80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Info exchange &amp; dissemination good practices</a:t>
          </a:r>
          <a:endParaRPr lang="en-GB" sz="1600" b="1" kern="1200" dirty="0">
            <a:solidFill>
              <a:srgbClr val="003A80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5422825" y="1671669"/>
        <a:ext cx="1727280" cy="935826"/>
      </dsp:txXfrm>
    </dsp:sp>
    <dsp:sp modelId="{C0D77B1F-71CD-4908-977C-77936A3CE345}">
      <dsp:nvSpPr>
        <dsp:cNvPr id="0" name=""/>
        <dsp:cNvSpPr/>
      </dsp:nvSpPr>
      <dsp:spPr>
        <a:xfrm rot="10714600">
          <a:off x="4856226" y="1938354"/>
          <a:ext cx="164041" cy="4400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87556"/>
                <a:satOff val="-3464"/>
                <a:lumOff val="16063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187556"/>
                <a:satOff val="-3464"/>
                <a:lumOff val="16063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187556"/>
                <a:satOff val="-3464"/>
                <a:lumOff val="160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 rot="10800000">
        <a:off x="4905430" y="2025754"/>
        <a:ext cx="114829" cy="264035"/>
      </dsp:txXfrm>
    </dsp:sp>
    <dsp:sp modelId="{6AAD9C3C-7A12-493E-B17A-87C41640B438}">
      <dsp:nvSpPr>
        <dsp:cNvPr id="0" name=""/>
        <dsp:cNvSpPr/>
      </dsp:nvSpPr>
      <dsp:spPr>
        <a:xfrm>
          <a:off x="2008802" y="1763934"/>
          <a:ext cx="2752151" cy="895487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rgbClr val="003A80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Producing &amp; promoting creativity &amp; innovation</a:t>
          </a:r>
          <a:endParaRPr lang="en-GB" sz="1600" b="1" kern="1200" dirty="0">
            <a:solidFill>
              <a:srgbClr val="003A80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2411845" y="1895075"/>
        <a:ext cx="1946065" cy="633205"/>
      </dsp:txXfrm>
    </dsp:sp>
    <dsp:sp modelId="{22809537-B30B-4C2E-B9F4-C5130370E908}">
      <dsp:nvSpPr>
        <dsp:cNvPr id="0" name=""/>
        <dsp:cNvSpPr/>
      </dsp:nvSpPr>
      <dsp:spPr>
        <a:xfrm rot="18058319">
          <a:off x="3634465" y="1169972"/>
          <a:ext cx="487158" cy="4400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375112"/>
                <a:satOff val="-6927"/>
                <a:lumOff val="32127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375112"/>
                <a:satOff val="-6927"/>
                <a:lumOff val="32127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375112"/>
                <a:satOff val="-6927"/>
                <a:lumOff val="3212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>
            <a:solidFill>
              <a:srgbClr val="0033FF"/>
            </a:solidFill>
          </a:endParaRPr>
        </a:p>
      </dsp:txBody>
      <dsp:txXfrm>
        <a:off x="3666504" y="1314580"/>
        <a:ext cx="355141" cy="264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B4396A-F828-4C13-AA34-AF76B5EACBD4}">
      <dsp:nvSpPr>
        <dsp:cNvPr id="0" name=""/>
        <dsp:cNvSpPr/>
      </dsp:nvSpPr>
      <dsp:spPr>
        <a:xfrm>
          <a:off x="610293" y="114799"/>
          <a:ext cx="7985326" cy="5811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kern="1200" dirty="0" smtClean="0">
              <a:solidFill>
                <a:srgbClr val="003A80"/>
              </a:solidFill>
              <a:latin typeface="+mn-lt"/>
            </a:rPr>
            <a:t>Providing an overview of a field</a:t>
          </a:r>
        </a:p>
      </dsp:txBody>
      <dsp:txXfrm>
        <a:off x="638664" y="143170"/>
        <a:ext cx="7928584" cy="524434"/>
      </dsp:txXfrm>
    </dsp:sp>
    <dsp:sp modelId="{D93DAEEA-2882-480B-A2BF-1F4F6E083A83}">
      <dsp:nvSpPr>
        <dsp:cNvPr id="0" name=""/>
        <dsp:cNvSpPr/>
      </dsp:nvSpPr>
      <dsp:spPr>
        <a:xfrm>
          <a:off x="610293" y="706142"/>
          <a:ext cx="7985326" cy="5811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51041"/>
                <a:satOff val="-732"/>
                <a:lumOff val="4269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51041"/>
                <a:satOff val="-732"/>
                <a:lumOff val="4269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51041"/>
                <a:satOff val="-732"/>
                <a:lumOff val="42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kern="1200" dirty="0" smtClean="0">
              <a:solidFill>
                <a:srgbClr val="003A80"/>
              </a:solidFill>
              <a:latin typeface="+mn-lt"/>
            </a:rPr>
            <a:t>Debating on important aspects of policy and practice, facilitating European cooperation</a:t>
          </a:r>
          <a:endParaRPr lang="en-GB" sz="2000" kern="1200" dirty="0">
            <a:solidFill>
              <a:srgbClr val="003A80"/>
            </a:solidFill>
            <a:latin typeface="+mn-lt"/>
          </a:endParaRPr>
        </a:p>
      </dsp:txBody>
      <dsp:txXfrm>
        <a:off x="638664" y="734513"/>
        <a:ext cx="7928584" cy="524434"/>
      </dsp:txXfrm>
    </dsp:sp>
    <dsp:sp modelId="{60A52477-EDB6-4572-BE9C-C61BC1700760}">
      <dsp:nvSpPr>
        <dsp:cNvPr id="0" name=""/>
        <dsp:cNvSpPr/>
      </dsp:nvSpPr>
      <dsp:spPr>
        <a:xfrm>
          <a:off x="610293" y="1297485"/>
          <a:ext cx="7985326" cy="5811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02082"/>
                <a:satOff val="-1464"/>
                <a:lumOff val="8538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102082"/>
                <a:satOff val="-1464"/>
                <a:lumOff val="8538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102082"/>
                <a:satOff val="-1464"/>
                <a:lumOff val="85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kern="1200" dirty="0" smtClean="0">
              <a:solidFill>
                <a:srgbClr val="003A80"/>
              </a:solidFill>
              <a:latin typeface="+mn-lt"/>
            </a:rPr>
            <a:t>Defining and updating generic and </a:t>
          </a:r>
          <a:r>
            <a:rPr lang="en-GB" sz="2000" kern="1200" dirty="0" err="1" smtClean="0">
              <a:solidFill>
                <a:srgbClr val="003A80"/>
              </a:solidFill>
              <a:latin typeface="+mn-lt"/>
            </a:rPr>
            <a:t>sectoral</a:t>
          </a:r>
          <a:r>
            <a:rPr lang="en-GB" sz="2000" kern="1200" dirty="0" smtClean="0">
              <a:solidFill>
                <a:srgbClr val="003A80"/>
              </a:solidFill>
              <a:latin typeface="+mn-lt"/>
            </a:rPr>
            <a:t> competencies</a:t>
          </a:r>
          <a:endParaRPr lang="en-GB" sz="2000" kern="1200" dirty="0">
            <a:solidFill>
              <a:srgbClr val="003A80"/>
            </a:solidFill>
            <a:latin typeface="+mn-lt"/>
          </a:endParaRPr>
        </a:p>
      </dsp:txBody>
      <dsp:txXfrm>
        <a:off x="638664" y="1325856"/>
        <a:ext cx="7928584" cy="524434"/>
      </dsp:txXfrm>
    </dsp:sp>
    <dsp:sp modelId="{F5DCFE2D-7DAD-4303-8CA4-3E391F2CFE09}">
      <dsp:nvSpPr>
        <dsp:cNvPr id="0" name=""/>
        <dsp:cNvSpPr/>
      </dsp:nvSpPr>
      <dsp:spPr>
        <a:xfrm>
          <a:off x="610293" y="1888828"/>
          <a:ext cx="7985326" cy="5811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153123"/>
                <a:satOff val="-2196"/>
                <a:lumOff val="12807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kern="1200" dirty="0" smtClean="0">
              <a:solidFill>
                <a:srgbClr val="003A80"/>
              </a:solidFill>
              <a:latin typeface="+mn-lt"/>
            </a:rPr>
            <a:t>Promoting synergies between teaching and research</a:t>
          </a:r>
          <a:endParaRPr lang="en-GB" sz="2000" kern="1200" dirty="0">
            <a:solidFill>
              <a:srgbClr val="003A80"/>
            </a:solidFill>
            <a:latin typeface="+mn-lt"/>
          </a:endParaRPr>
        </a:p>
      </dsp:txBody>
      <dsp:txXfrm>
        <a:off x="638664" y="1917199"/>
        <a:ext cx="7928584" cy="524434"/>
      </dsp:txXfrm>
    </dsp:sp>
    <dsp:sp modelId="{B4FB3983-BE3A-49EC-8C3D-F9C9F62745C1}">
      <dsp:nvSpPr>
        <dsp:cNvPr id="0" name=""/>
        <dsp:cNvSpPr/>
      </dsp:nvSpPr>
      <dsp:spPr>
        <a:xfrm>
          <a:off x="610293" y="2480172"/>
          <a:ext cx="7985326" cy="5811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04164"/>
                <a:satOff val="-2928"/>
                <a:lumOff val="17077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204164"/>
                <a:satOff val="-2928"/>
                <a:lumOff val="17077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204164"/>
                <a:satOff val="-2928"/>
                <a:lumOff val="170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kern="1200" dirty="0" smtClean="0">
              <a:solidFill>
                <a:srgbClr val="003A80"/>
              </a:solidFill>
              <a:latin typeface="+mn-lt"/>
            </a:rPr>
            <a:t>Promoting the dissemination of findings and recommendations and their implementation</a:t>
          </a:r>
          <a:endParaRPr lang="en-GB" sz="2000" kern="1200" dirty="0">
            <a:solidFill>
              <a:srgbClr val="003A80"/>
            </a:solidFill>
            <a:latin typeface="+mn-lt"/>
          </a:endParaRPr>
        </a:p>
      </dsp:txBody>
      <dsp:txXfrm>
        <a:off x="638664" y="2508543"/>
        <a:ext cx="7928584" cy="524434"/>
      </dsp:txXfrm>
    </dsp:sp>
    <dsp:sp modelId="{93D86722-578F-4A27-99BD-D1FDEA32BD72}">
      <dsp:nvSpPr>
        <dsp:cNvPr id="0" name=""/>
        <dsp:cNvSpPr/>
      </dsp:nvSpPr>
      <dsp:spPr>
        <a:xfrm>
          <a:off x="610293" y="3071515"/>
          <a:ext cx="7985326" cy="5811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55205"/>
                <a:satOff val="-3660"/>
                <a:lumOff val="21346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255205"/>
                <a:satOff val="-3660"/>
                <a:lumOff val="21346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255205"/>
                <a:satOff val="-3660"/>
                <a:lumOff val="2134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kern="1200" dirty="0" smtClean="0">
              <a:solidFill>
                <a:srgbClr val="003A80"/>
              </a:solidFill>
              <a:latin typeface="+mn-lt"/>
            </a:rPr>
            <a:t>Reinforcing the link between education and research</a:t>
          </a:r>
          <a:endParaRPr lang="en-GB" sz="2000" kern="1200" dirty="0">
            <a:solidFill>
              <a:srgbClr val="003A80"/>
            </a:solidFill>
            <a:latin typeface="+mn-lt"/>
          </a:endParaRPr>
        </a:p>
      </dsp:txBody>
      <dsp:txXfrm>
        <a:off x="638664" y="3099886"/>
        <a:ext cx="7928584" cy="524434"/>
      </dsp:txXfrm>
    </dsp:sp>
    <dsp:sp modelId="{4D350E9A-CB99-4134-8C23-7850CFE27465}">
      <dsp:nvSpPr>
        <dsp:cNvPr id="0" name=""/>
        <dsp:cNvSpPr/>
      </dsp:nvSpPr>
      <dsp:spPr>
        <a:xfrm>
          <a:off x="606176" y="3662858"/>
          <a:ext cx="7993560" cy="613367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306246"/>
                <a:satOff val="-4392"/>
                <a:lumOff val="25615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kern="1200" noProof="0" dirty="0" smtClean="0">
              <a:solidFill>
                <a:srgbClr val="003A80"/>
              </a:solidFill>
              <a:latin typeface="+mn-lt"/>
            </a:rPr>
            <a:t>Differing from  already funded Erasmus Networks (see compendia)</a:t>
          </a:r>
          <a:endParaRPr lang="en-GB" sz="2000" kern="1200" dirty="0">
            <a:solidFill>
              <a:srgbClr val="003A80"/>
            </a:solidFill>
            <a:latin typeface="+mn-lt"/>
          </a:endParaRPr>
        </a:p>
      </dsp:txBody>
      <dsp:txXfrm>
        <a:off x="636118" y="3692800"/>
        <a:ext cx="7933676" cy="5534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3083D-54EE-4992-ABBC-165D643355E5}">
      <dsp:nvSpPr>
        <dsp:cNvPr id="0" name=""/>
        <dsp:cNvSpPr/>
      </dsp:nvSpPr>
      <dsp:spPr>
        <a:xfrm>
          <a:off x="3352641" y="0"/>
          <a:ext cx="2116600" cy="9943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Shorter action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(1 year)</a:t>
          </a:r>
          <a:endParaRPr lang="en-GB" sz="1400" b="1" kern="1200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3662610" y="145616"/>
        <a:ext cx="1496662" cy="703097"/>
      </dsp:txXfrm>
    </dsp:sp>
    <dsp:sp modelId="{439824A8-2366-4DFF-B0C4-9A31377675EF}">
      <dsp:nvSpPr>
        <dsp:cNvPr id="0" name=""/>
        <dsp:cNvSpPr/>
      </dsp:nvSpPr>
      <dsp:spPr>
        <a:xfrm rot="1594431">
          <a:off x="5282696" y="838552"/>
          <a:ext cx="462421" cy="4206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>
        <a:off x="5289361" y="894451"/>
        <a:ext cx="336237" cy="252367"/>
      </dsp:txXfrm>
    </dsp:sp>
    <dsp:sp modelId="{A5E56C5F-09B3-45D0-9F6D-A0E66C4E2C4F}">
      <dsp:nvSpPr>
        <dsp:cNvPr id="0" name=""/>
        <dsp:cNvSpPr/>
      </dsp:nvSpPr>
      <dsp:spPr>
        <a:xfrm>
          <a:off x="5235412" y="1198321"/>
          <a:ext cx="2708723" cy="7773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Relevance to HE Modernisation</a:t>
          </a:r>
          <a:endParaRPr lang="en-GB" sz="1400" b="1" kern="1200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5632095" y="1312162"/>
        <a:ext cx="1915357" cy="549673"/>
      </dsp:txXfrm>
    </dsp:sp>
    <dsp:sp modelId="{5EAEDF06-1C8B-4C59-8E91-FE192411FEF3}">
      <dsp:nvSpPr>
        <dsp:cNvPr id="0" name=""/>
        <dsp:cNvSpPr/>
      </dsp:nvSpPr>
      <dsp:spPr>
        <a:xfrm rot="7243413">
          <a:off x="5912476" y="2125383"/>
          <a:ext cx="464683" cy="4206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10800000">
        <a:off x="6007801" y="2155269"/>
        <a:ext cx="338499" cy="252367"/>
      </dsp:txXfrm>
    </dsp:sp>
    <dsp:sp modelId="{99C36D21-E03B-4D75-94A9-B8552471C06B}">
      <dsp:nvSpPr>
        <dsp:cNvPr id="0" name=""/>
        <dsp:cNvSpPr/>
      </dsp:nvSpPr>
      <dsp:spPr>
        <a:xfrm>
          <a:off x="4517949" y="2682425"/>
          <a:ext cx="2067111" cy="13031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Dissemination of projects results</a:t>
          </a:r>
          <a:endParaRPr lang="en-GB" sz="1400" b="1" kern="1200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4820670" y="2873269"/>
        <a:ext cx="1461669" cy="921477"/>
      </dsp:txXfrm>
    </dsp:sp>
    <dsp:sp modelId="{6A72035E-C84B-4269-BA0C-B27B9E2CAD3F}">
      <dsp:nvSpPr>
        <dsp:cNvPr id="0" name=""/>
        <dsp:cNvSpPr/>
      </dsp:nvSpPr>
      <dsp:spPr>
        <a:xfrm rot="10772660">
          <a:off x="3741764" y="3135912"/>
          <a:ext cx="548573" cy="4206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10800000">
        <a:off x="3867946" y="3219533"/>
        <a:ext cx="422389" cy="252367"/>
      </dsp:txXfrm>
    </dsp:sp>
    <dsp:sp modelId="{C8D7416F-060C-4307-8D36-8866B1293B15}">
      <dsp:nvSpPr>
        <dsp:cNvPr id="0" name=""/>
        <dsp:cNvSpPr/>
      </dsp:nvSpPr>
      <dsp:spPr>
        <a:xfrm>
          <a:off x="1382939" y="2855606"/>
          <a:ext cx="2100224" cy="10064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Synergies between actions</a:t>
          </a:r>
          <a:endParaRPr lang="en-GB" sz="1400" b="1" kern="1200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690510" y="3002991"/>
        <a:ext cx="1485082" cy="711635"/>
      </dsp:txXfrm>
    </dsp:sp>
    <dsp:sp modelId="{AE153472-513F-4FDD-9F1B-72F8A3F825C6}">
      <dsp:nvSpPr>
        <dsp:cNvPr id="0" name=""/>
        <dsp:cNvSpPr/>
      </dsp:nvSpPr>
      <dsp:spPr>
        <a:xfrm rot="15526154">
          <a:off x="2053907" y="2277434"/>
          <a:ext cx="412365" cy="4206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10800000">
        <a:off x="2127808" y="2422227"/>
        <a:ext cx="288656" cy="252367"/>
      </dsp:txXfrm>
    </dsp:sp>
    <dsp:sp modelId="{B4D0184E-AAE0-4990-9651-44A5E7B14096}">
      <dsp:nvSpPr>
        <dsp:cNvPr id="0" name=""/>
        <dsp:cNvSpPr/>
      </dsp:nvSpPr>
      <dsp:spPr>
        <a:xfrm>
          <a:off x="841152" y="1004843"/>
          <a:ext cx="2465802" cy="109197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Enhancing implementation of ERA mobility</a:t>
          </a:r>
          <a:endParaRPr lang="en-GB" sz="1400" b="1" kern="1200" noProof="0" dirty="0">
            <a:solidFill>
              <a:srgbClr val="FFFF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202260" y="1164759"/>
        <a:ext cx="1743586" cy="772142"/>
      </dsp:txXfrm>
    </dsp:sp>
    <dsp:sp modelId="{973D7921-4081-44F0-A734-83689B6312EB}">
      <dsp:nvSpPr>
        <dsp:cNvPr id="0" name=""/>
        <dsp:cNvSpPr/>
      </dsp:nvSpPr>
      <dsp:spPr>
        <a:xfrm rot="20143808">
          <a:off x="2914279" y="778081"/>
          <a:ext cx="412458" cy="4206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>
        <a:off x="2919747" y="887634"/>
        <a:ext cx="288721" cy="2523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6E1452-429D-439B-951A-E1500F733056}">
      <dsp:nvSpPr>
        <dsp:cNvPr id="0" name=""/>
        <dsp:cNvSpPr/>
      </dsp:nvSpPr>
      <dsp:spPr>
        <a:xfrm>
          <a:off x="507993" y="2199"/>
          <a:ext cx="3440270" cy="2064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Conferences, seminars and training activities</a:t>
          </a:r>
          <a:endParaRPr lang="en-GB" sz="1800" b="1" kern="1200" noProof="0" dirty="0">
            <a:solidFill>
              <a:srgbClr val="0033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507993" y="2199"/>
        <a:ext cx="3440270" cy="2064162"/>
      </dsp:txXfrm>
    </dsp:sp>
    <dsp:sp modelId="{FABF8D7D-2E4D-488E-965D-E3917D2294EA}">
      <dsp:nvSpPr>
        <dsp:cNvPr id="0" name=""/>
        <dsp:cNvSpPr/>
      </dsp:nvSpPr>
      <dsp:spPr>
        <a:xfrm>
          <a:off x="4292290" y="2199"/>
          <a:ext cx="3440270" cy="2064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Awareness-raising activities </a:t>
          </a:r>
          <a:r>
            <a:rPr lang="en-GB" sz="1800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/>
          </a:r>
          <a:br>
            <a:rPr lang="en-GB" sz="1800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en-GB" sz="1600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e.g. Competitions, </a:t>
          </a:r>
          <a:br>
            <a:rPr lang="en-GB" sz="1600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</a:br>
          <a:r>
            <a:rPr lang="en-GB" sz="1600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Promotional campaigns</a:t>
          </a:r>
          <a:endParaRPr lang="en-GB" sz="1600" kern="1200" noProof="0" dirty="0">
            <a:solidFill>
              <a:srgbClr val="0033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4292290" y="2199"/>
        <a:ext cx="3440270" cy="2064162"/>
      </dsp:txXfrm>
    </dsp:sp>
    <dsp:sp modelId="{B552ED1D-69F7-499F-AE1B-F30637C44BE2}">
      <dsp:nvSpPr>
        <dsp:cNvPr id="0" name=""/>
        <dsp:cNvSpPr/>
      </dsp:nvSpPr>
      <dsp:spPr>
        <a:xfrm>
          <a:off x="507993" y="2410388"/>
          <a:ext cx="3440270" cy="2064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Studies and analysis</a:t>
          </a:r>
          <a:endParaRPr lang="en-GB" sz="1800" b="1" kern="1200" dirty="0">
            <a:solidFill>
              <a:srgbClr val="0033FF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507993" y="2410388"/>
        <a:ext cx="3440270" cy="2064162"/>
      </dsp:txXfrm>
    </dsp:sp>
    <dsp:sp modelId="{E44070AA-109D-4311-B9A4-93C677090C16}">
      <dsp:nvSpPr>
        <dsp:cNvPr id="0" name=""/>
        <dsp:cNvSpPr/>
      </dsp:nvSpPr>
      <dsp:spPr>
        <a:xfrm>
          <a:off x="4292290" y="2410388"/>
          <a:ext cx="3440270" cy="2064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b="1" kern="1200" noProof="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Information and communication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noProof="0" dirty="0"/>
        </a:p>
      </dsp:txBody>
      <dsp:txXfrm>
        <a:off x="4292290" y="2410388"/>
        <a:ext cx="3440270" cy="20641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B816A-DA2E-44C7-9A48-41639B8C48C9}">
      <dsp:nvSpPr>
        <dsp:cNvPr id="0" name=""/>
        <dsp:cNvSpPr/>
      </dsp:nvSpPr>
      <dsp:spPr>
        <a:xfrm rot="5400000">
          <a:off x="-134681" y="314570"/>
          <a:ext cx="2097138" cy="14679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600" kern="1200" dirty="0"/>
        </a:p>
      </dsp:txBody>
      <dsp:txXfrm rot="-5400000">
        <a:off x="179890" y="733997"/>
        <a:ext cx="1467996" cy="629142"/>
      </dsp:txXfrm>
    </dsp:sp>
    <dsp:sp modelId="{A521D2DE-F5CE-42F9-989E-B8D99992683E}">
      <dsp:nvSpPr>
        <dsp:cNvPr id="0" name=""/>
        <dsp:cNvSpPr/>
      </dsp:nvSpPr>
      <dsp:spPr>
        <a:xfrm rot="5400000">
          <a:off x="4808058" y="-2802769"/>
          <a:ext cx="1012472" cy="66180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1" kern="1200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rPr>
            <a:t>Deadline for applications – 31st January 2013</a:t>
          </a:r>
        </a:p>
      </dsp:txBody>
      <dsp:txXfrm rot="-5400000">
        <a:off x="2005289" y="49425"/>
        <a:ext cx="6568586" cy="913622"/>
      </dsp:txXfrm>
    </dsp:sp>
    <dsp:sp modelId="{0FDDAB40-380E-47E6-8733-3BF627BA1AA0}">
      <dsp:nvSpPr>
        <dsp:cNvPr id="0" name=""/>
        <dsp:cNvSpPr/>
      </dsp:nvSpPr>
      <dsp:spPr>
        <a:xfrm rot="5400000">
          <a:off x="-148061" y="1973415"/>
          <a:ext cx="2097138" cy="15323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 </a:t>
          </a:r>
          <a:endParaRPr lang="en-GB" sz="2600" kern="1200" dirty="0"/>
        </a:p>
      </dsp:txBody>
      <dsp:txXfrm rot="-5400000">
        <a:off x="134324" y="2457214"/>
        <a:ext cx="1532368" cy="564770"/>
      </dsp:txXfrm>
    </dsp:sp>
    <dsp:sp modelId="{4E72EAD6-9CFE-464E-AA03-0C8E44FA6138}">
      <dsp:nvSpPr>
        <dsp:cNvPr id="0" name=""/>
        <dsp:cNvSpPr/>
      </dsp:nvSpPr>
      <dsp:spPr>
        <a:xfrm rot="5400000">
          <a:off x="4803389" y="-1173071"/>
          <a:ext cx="858178" cy="64457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1" kern="1200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rPr>
            <a:t>Pre-info on selection process – June 2013</a:t>
          </a:r>
          <a:endParaRPr lang="en-GB" sz="2000" b="1" kern="1200" dirty="0">
            <a:solidFill>
              <a:srgbClr val="003A80"/>
            </a:solidFill>
            <a:latin typeface="+mn-lt"/>
            <a:ea typeface="Verdana" pitchFamily="34" charset="0"/>
            <a:cs typeface="Verdana" pitchFamily="34" charset="0"/>
          </a:endParaRPr>
        </a:p>
      </dsp:txBody>
      <dsp:txXfrm rot="-5400000">
        <a:off x="2009623" y="1662588"/>
        <a:ext cx="6403818" cy="7743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03FD5E-AC3E-4FFD-9902-317D21CDCF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7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2950" y="744538"/>
            <a:ext cx="537686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4875"/>
            <a:ext cx="54864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8EF8A65-BABC-403E-9D3D-7E9CF0E8D6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2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EF0F05-4FB3-4116-AB79-FF4D7928ED54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44538"/>
            <a:ext cx="5376863" cy="3722687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53175" cy="4825449"/>
          </a:xfrm>
          <a:noFill/>
          <a:ln/>
        </p:spPr>
        <p:txBody>
          <a:bodyPr/>
          <a:lstStyle/>
          <a:p>
            <a:pPr algn="just">
              <a:spcBef>
                <a:spcPct val="0"/>
              </a:spcBef>
              <a:spcAft>
                <a:spcPts val="800"/>
              </a:spcAft>
            </a:pPr>
            <a:endParaRPr lang="en-GB" dirty="0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55912-72FA-4AA9-8E39-9E447C3B2A03}" type="slidenum">
              <a:rPr lang="en-GB" smtClean="0"/>
              <a:pPr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53175" cy="4825449"/>
          </a:xfrm>
          <a:ln/>
          <a:extLst/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endParaRPr lang="en-GB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E61BB4-D027-479E-BA63-52A6EF75B1BA}" type="slidenum">
              <a:rPr lang="en-GB" smtClean="0"/>
              <a:pPr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53175" cy="4825449"/>
          </a:xfrm>
          <a:ln/>
          <a:extLst/>
        </p:spPr>
        <p:txBody>
          <a:bodyPr/>
          <a:lstStyle/>
          <a:p>
            <a:pPr>
              <a:defRPr/>
            </a:pPr>
            <a:endParaRPr lang="en-GB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D949F0-840E-4EA6-9B44-6BB9E34B9EB9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72225" cy="4982276"/>
          </a:xfrm>
          <a:ln/>
          <a:extLst/>
        </p:spPr>
        <p:txBody>
          <a:bodyPr/>
          <a:lstStyle/>
          <a:p>
            <a:pPr algn="just">
              <a:spcBef>
                <a:spcPct val="0"/>
              </a:spcBef>
              <a:spcAft>
                <a:spcPts val="800"/>
              </a:spcAft>
              <a:defRPr/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1A8500-21DA-4C11-BD42-81D10856D2E7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53175" cy="4825449"/>
          </a:xfrm>
          <a:noFill/>
          <a:ln/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4D50F6-F9FC-4FB2-9159-57E844E506FF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53175" cy="4825449"/>
          </a:xfrm>
          <a:ln/>
          <a:extLst/>
        </p:spPr>
        <p:txBody>
          <a:bodyPr/>
          <a:lstStyle/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15FE84-DA5E-4A40-A310-F8FEDEA9B80E}" type="slidenum">
              <a:rPr lang="en-GB" smtClean="0"/>
              <a:pPr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675516"/>
            <a:ext cx="6248400" cy="4680686"/>
          </a:xfrm>
          <a:noFill/>
          <a:ln/>
        </p:spPr>
        <p:txBody>
          <a:bodyPr/>
          <a:lstStyle/>
          <a:p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675516"/>
            <a:ext cx="6248400" cy="4680686"/>
          </a:xfrm>
          <a:noFill/>
          <a:ln/>
        </p:spPr>
        <p:txBody>
          <a:bodyPr/>
          <a:lstStyle/>
          <a:p>
            <a:pPr marL="342900" indent="-342900" algn="just">
              <a:buClr>
                <a:srgbClr val="FF0000"/>
              </a:buClr>
              <a:buSzPct val="75000"/>
              <a:buFont typeface="Wingdings" pitchFamily="2" charset="2"/>
              <a:buNone/>
            </a:pPr>
            <a:endParaRPr lang="en-GB" sz="1600" dirty="0" smtClean="0">
              <a:solidFill>
                <a:srgbClr val="0033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675516"/>
            <a:ext cx="6248400" cy="4680686"/>
          </a:xfrm>
          <a:extLst/>
        </p:spPr>
        <p:txBody>
          <a:bodyPr/>
          <a:lstStyle/>
          <a:p>
            <a:pPr>
              <a:defRPr/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60350" y="4572114"/>
            <a:ext cx="6337300" cy="5002956"/>
          </a:xfrm>
        </p:spPr>
        <p:txBody>
          <a:bodyPr/>
          <a:lstStyle/>
          <a:p>
            <a:pPr algn="just">
              <a:defRPr/>
            </a:pPr>
            <a:endParaRPr lang="en-GB" i="1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xfrm>
            <a:off x="476250" y="4715153"/>
            <a:ext cx="5924550" cy="4466987"/>
          </a:xfrm>
          <a:noFill/>
          <a:ln/>
        </p:spPr>
        <p:txBody>
          <a:bodyPr/>
          <a:lstStyle/>
          <a:p>
            <a:endParaRPr lang="en-GB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EC1A56-20B4-4C22-8804-9B26F31ED308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60350" y="4572114"/>
            <a:ext cx="6337300" cy="5002956"/>
          </a:xfrm>
        </p:spPr>
        <p:txBody>
          <a:bodyPr/>
          <a:lstStyle/>
          <a:p>
            <a:pPr algn="just">
              <a:defRPr/>
            </a:pPr>
            <a:endParaRPr lang="en-GB" i="1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603134"/>
            <a:ext cx="6248400" cy="4825449"/>
          </a:xfrm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33DB2E-C0A7-431F-8694-5E0F32B87BC2}" type="slidenum">
              <a:rPr lang="en-GB" smtClean="0"/>
              <a:pPr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15153"/>
            <a:ext cx="5646738" cy="4466987"/>
          </a:xfrm>
          <a:noFill/>
          <a:ln/>
        </p:spPr>
        <p:txBody>
          <a:bodyPr/>
          <a:lstStyle/>
          <a:p>
            <a:pPr algn="just" eaLnBrk="1" hangingPunct="1">
              <a:lnSpc>
                <a:spcPct val="200000"/>
              </a:lnSpc>
            </a:pPr>
            <a:endParaRPr lang="en-US" sz="1400" dirty="0" smtClean="0"/>
          </a:p>
        </p:txBody>
      </p:sp>
      <p:sp>
        <p:nvSpPr>
          <p:cNvPr id="86020" name="Slide Number Placeholder 3"/>
          <p:cNvSpPr txBox="1">
            <a:spLocks noGrp="1"/>
          </p:cNvSpPr>
          <p:nvPr/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9" rIns="91439" bIns="45719" anchor="b"/>
          <a:lstStyle/>
          <a:p>
            <a:pPr algn="r" defTabSz="912813"/>
            <a:fld id="{311231C9-17A8-4885-AE90-247367E83667}" type="slidenum">
              <a:rPr lang="de-DE" sz="1200"/>
              <a:pPr algn="r" defTabSz="912813"/>
              <a:t>28</a:t>
            </a:fld>
            <a:endParaRPr lang="de-DE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xfrm>
            <a:off x="404814" y="4651389"/>
            <a:ext cx="5761037" cy="4466987"/>
          </a:xfrm>
          <a:noFill/>
          <a:ln/>
        </p:spPr>
        <p:txBody>
          <a:bodyPr/>
          <a:lstStyle/>
          <a:p>
            <a:endParaRPr lang="en-GB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FE076D-B2F4-41E7-AF84-B36FCF01633B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57338" y="498475"/>
            <a:ext cx="3743325" cy="2592388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3992" y="3379755"/>
            <a:ext cx="5303733" cy="5974073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58AA2-7774-4C51-BA74-587EBF68F257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8A65-BABC-403E-9D3D-7E9CF0E8D6C7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C00DFB-777A-4132-B36E-88EC313A03D5}" type="slidenum">
              <a:rPr lang="de-DE" smtClean="0"/>
              <a:pPr/>
              <a:t>34</a:t>
            </a:fld>
            <a:endParaRPr lang="de-DE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58AA2-7774-4C51-BA74-587EBF68F257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0CA395-FECC-458E-8264-7D72FE6D852B}" type="slidenum">
              <a:rPr lang="de-DE" smtClean="0"/>
              <a:pPr/>
              <a:t>36</a:t>
            </a:fld>
            <a:endParaRPr lang="de-DE" smtClean="0"/>
          </a:p>
        </p:txBody>
      </p:sp>
      <p:sp>
        <p:nvSpPr>
          <p:cNvPr id="95235" name="Rectangle 7"/>
          <p:cNvSpPr txBox="1">
            <a:spLocks noGrp="1" noChangeArrowheads="1"/>
          </p:cNvSpPr>
          <p:nvPr/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8" rIns="91439" bIns="45718" anchor="b"/>
          <a:lstStyle/>
          <a:p>
            <a:pPr algn="r" defTabSz="912813"/>
            <a:fld id="{2389142C-7767-4649-9046-8A70DDE55894}" type="slidenum">
              <a:rPr lang="de-DE" sz="1200"/>
              <a:pPr algn="r" defTabSz="912813"/>
              <a:t>36</a:t>
            </a:fld>
            <a:endParaRPr lang="de-DE" sz="1200"/>
          </a:p>
        </p:txBody>
      </p:sp>
      <p:sp>
        <p:nvSpPr>
          <p:cNvPr id="95236" name="Rectangle 7"/>
          <p:cNvSpPr txBox="1">
            <a:spLocks noGrp="1" noChangeArrowheads="1"/>
          </p:cNvSpPr>
          <p:nvPr/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8" rIns="91439" bIns="45718" anchor="b"/>
          <a:lstStyle/>
          <a:p>
            <a:pPr algn="r" defTabSz="912813" eaLnBrk="1" hangingPunct="1"/>
            <a:fld id="{D1D7C01A-30C6-4549-8AF1-1761AF66C32E}" type="slidenum">
              <a:rPr lang="en-GB" sz="1200">
                <a:latin typeface="Arial" pitchFamily="34" charset="0"/>
              </a:rPr>
              <a:pPr algn="r" defTabSz="912813" eaLnBrk="1" hangingPunct="1"/>
              <a:t>36</a:t>
            </a:fld>
            <a:endParaRPr lang="en-GB" sz="1200">
              <a:latin typeface="Arial" pitchFamily="34" charset="0"/>
            </a:endParaRPr>
          </a:p>
        </p:txBody>
      </p:sp>
      <p:sp>
        <p:nvSpPr>
          <p:cNvPr id="95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39" tIns="45718" rIns="91439" bIns="45718"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675516"/>
            <a:ext cx="6248400" cy="4680686"/>
          </a:xfrm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2BCC4D-DFAF-431F-A0A1-5C5BE456184C}" type="slidenum">
              <a:rPr lang="en-GB" smtClean="0"/>
              <a:pPr/>
              <a:t>38</a:t>
            </a:fld>
            <a:endParaRPr lang="en-GB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9" rIns="91439" bIns="45719" anchor="b"/>
          <a:lstStyle/>
          <a:p>
            <a:pPr algn="r"/>
            <a:fld id="{FC5F2540-8E2A-4CBF-98DA-3A86CBEA55FD}" type="slidenum">
              <a:rPr lang="de-DE" sz="1200"/>
              <a:pPr algn="r"/>
              <a:t>39</a:t>
            </a:fld>
            <a:endParaRPr lang="de-DE" sz="120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2950" y="744538"/>
            <a:ext cx="5376863" cy="3724275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716877"/>
            <a:ext cx="5489575" cy="4465263"/>
          </a:xfrm>
          <a:noFill/>
          <a:ln/>
        </p:spPr>
        <p:txBody>
          <a:bodyPr lIns="91439" tIns="45719" rIns="91439" bIns="45719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6201" y="9428583"/>
            <a:ext cx="297021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46" tIns="45822" rIns="91646" bIns="45822" anchor="b"/>
          <a:lstStyle/>
          <a:p>
            <a:pPr algn="r" eaLnBrk="1" hangingPunct="1"/>
            <a:fld id="{64A83740-1E14-4056-8D26-90BF7C766EE8}" type="slidenum">
              <a:rPr lang="en-GB" sz="120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pPr algn="r" eaLnBrk="1" hangingPunct="1"/>
              <a:t>4</a:t>
            </a:fld>
            <a:endParaRPr lang="en-GB" sz="1200"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87789" y="9428583"/>
            <a:ext cx="2968625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46" tIns="45822" rIns="91646" bIns="45822" anchor="b"/>
          <a:lstStyle/>
          <a:p>
            <a:pPr algn="r" eaLnBrk="1" hangingPunct="1"/>
            <a:fld id="{4D513EED-8B29-444F-B456-95D64CDE1874}" type="slidenum">
              <a:rPr lang="de-DE" sz="120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pPr algn="r" eaLnBrk="1" hangingPunct="1"/>
              <a:t>4</a:t>
            </a:fld>
            <a:endParaRPr lang="de-DE" sz="1200"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4" y="4715153"/>
            <a:ext cx="5489575" cy="4466987"/>
          </a:xfrm>
          <a:noFill/>
          <a:ln/>
        </p:spPr>
        <p:txBody>
          <a:bodyPr/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Long-term - Demand for skills is increasing: but education and training in the EU isn’t keeping up</a:t>
            </a:r>
          </a:p>
          <a:p>
            <a:pPr marL="447675" algn="just">
              <a:spcBef>
                <a:spcPts val="600"/>
              </a:spcBef>
              <a:spcAft>
                <a:spcPts val="1800"/>
              </a:spcAft>
              <a:defRPr/>
            </a:pPr>
            <a:r>
              <a:rPr lang="en-GB" dirty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Symbol"/>
              </a:rPr>
              <a:t> </a:t>
            </a:r>
            <a:r>
              <a:rPr lang="en-GB" dirty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Action needed to improve quality and relevance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Shorter term – the economic crisis: youth unemployment (&lt;25 </a:t>
            </a:r>
            <a:r>
              <a:rPr lang="en-GB" dirty="0" err="1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yrs</a:t>
            </a:r>
            <a:r>
              <a:rPr lang="en-GB" dirty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) at unacceptable levels (21%)</a:t>
            </a:r>
          </a:p>
          <a:p>
            <a:pPr marL="809625" indent="-3619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dirty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Symbol"/>
              </a:rPr>
              <a:t> </a:t>
            </a:r>
            <a:r>
              <a:rPr lang="en-GB" dirty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The right skills = key to the answer + support for transition to the labour market</a:t>
            </a:r>
          </a:p>
          <a:p>
            <a:pPr defTabSz="762000"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81000" y="4591070"/>
            <a:ext cx="6210300" cy="5009851"/>
          </a:xfrm>
        </p:spPr>
        <p:txBody>
          <a:bodyPr/>
          <a:lstStyle/>
          <a:p>
            <a:pPr algn="just">
              <a:defRPr/>
            </a:pPr>
            <a:endParaRPr lang="en-GB" sz="1100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712133-F53A-41B8-A2AC-035581536C2E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4325" y="4572114"/>
            <a:ext cx="6267450" cy="5047764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1100" b="1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EFB2A2-13C6-4626-9F7C-16702D17BAA5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53175" cy="4825449"/>
          </a:xfrm>
          <a:noFill/>
          <a:ln/>
        </p:spPr>
        <p:txBody>
          <a:bodyPr/>
          <a:lstStyle/>
          <a:p>
            <a:pPr algn="just">
              <a:spcBef>
                <a:spcPct val="0"/>
              </a:spcBef>
              <a:spcAft>
                <a:spcPts val="800"/>
              </a:spcAft>
            </a:pPr>
            <a:endParaRPr lang="en-GB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CC4844-86ED-4736-B34A-201AF56C7AA3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xfrm>
            <a:off x="450851" y="4713430"/>
            <a:ext cx="6029325" cy="4715153"/>
          </a:xfrm>
          <a:noFill/>
          <a:ln/>
        </p:spPr>
        <p:txBody>
          <a:bodyPr/>
          <a:lstStyle/>
          <a:p>
            <a:pPr algn="just">
              <a:spcBef>
                <a:spcPct val="0"/>
              </a:spcBef>
              <a:spcAft>
                <a:spcPts val="200"/>
              </a:spcAft>
            </a:pPr>
            <a:endParaRPr lang="en-GB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78B029-433D-4180-87CD-3020898B3CE0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xfrm>
            <a:off x="257176" y="4603134"/>
            <a:ext cx="6353175" cy="4825449"/>
          </a:xfrm>
          <a:noFill/>
          <a:ln/>
        </p:spPr>
        <p:txBody>
          <a:bodyPr/>
          <a:lstStyle/>
          <a:p>
            <a:pPr marL="342900" indent="-342900" algn="just">
              <a:spcBef>
                <a:spcPts val="600"/>
              </a:spcBef>
              <a:spcAft>
                <a:spcPts val="1200"/>
              </a:spcAft>
              <a:buClr>
                <a:srgbClr val="FF0000"/>
              </a:buClr>
              <a:buSzPct val="80000"/>
              <a:buFont typeface="Wingdings" pitchFamily="2" charset="2"/>
              <a:buNone/>
            </a:pPr>
            <a:endParaRPr lang="en-GB" sz="1600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2ABB4-BB82-430C-BF63-9E0F8D5729AC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pt_lifelonglearning_programme_cov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0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39015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55650" y="2155825"/>
            <a:ext cx="8420100" cy="1470025"/>
          </a:xfrm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736600" y="6245225"/>
            <a:ext cx="23114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AE652CC-900A-40AD-AD6B-DA45B4ACB9B6}" type="datetime1">
              <a:rPr lang="en-GB" smtClean="0"/>
              <a:pPr>
                <a:defRPr/>
              </a:pPr>
              <a:t>05/12/2012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D5EE64D-32FD-472C-9C72-583564FF11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01837-1DCB-42F9-BF53-E6532050B613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B7E4E-908F-42CA-AF35-2535A40947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2500" y="184150"/>
            <a:ext cx="2336800" cy="5738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0" y="184150"/>
            <a:ext cx="6858000" cy="5738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A1809-669A-4D03-AC78-FFA9D6E7AD02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307A-7DD4-4E84-B290-6C4B7F73F6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4485217" y="6597650"/>
            <a:ext cx="935567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fr-FR">
              <a:solidFill>
                <a:srgbClr val="FFFFFF"/>
              </a:solidFill>
              <a:latin typeface="Verdana Bold"/>
              <a:sym typeface="Webdings" pitchFamily="18" charset="2"/>
            </a:endParaRPr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7214527" y="6381751"/>
            <a:ext cx="23114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white"/>
                </a:solidFill>
                <a:latin typeface="+mn-lt"/>
                <a:sym typeface="Webdings" pitchFamily="18" charset="2"/>
              </a:rPr>
              <a:t>Date: in 12 pts</a:t>
            </a:r>
          </a:p>
        </p:txBody>
      </p:sp>
      <p:sp>
        <p:nvSpPr>
          <p:cNvPr id="7" name="Rectangle 9"/>
          <p:cNvSpPr/>
          <p:nvPr userDrawn="1"/>
        </p:nvSpPr>
        <p:spPr>
          <a:xfrm>
            <a:off x="0" y="0"/>
            <a:ext cx="9906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sym typeface="Webdings" pitchFamily="18" charset="2"/>
            </a:endParaRPr>
          </a:p>
        </p:txBody>
      </p:sp>
      <p:pic>
        <p:nvPicPr>
          <p:cNvPr id="8" name="Picture 10" descr="logo_ce-eac-neg-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072" y="339726"/>
            <a:ext cx="222541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1772816"/>
            <a:ext cx="8915400" cy="936104"/>
          </a:xfrm>
          <a:prstGeom prst="rect">
            <a:avLst/>
          </a:prstGeom>
        </p:spPr>
        <p:txBody>
          <a:bodyPr/>
          <a:lstStyle>
            <a:lvl1pPr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708923"/>
            <a:ext cx="8915400" cy="3417243"/>
          </a:xfrm>
          <a:prstGeom prst="rect">
            <a:avLst/>
          </a:prstGeom>
        </p:spPr>
        <p:txBody>
          <a:bodyPr/>
          <a:lstStyle>
            <a:lvl1pPr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>
              <a:buNone/>
              <a:defRPr sz="2400" b="0" i="1" baseline="0">
                <a:solidFill>
                  <a:srgbClr val="0F5494"/>
                </a:solidFill>
                <a:latin typeface="Verdana" pitchFamily="34" charset="0"/>
              </a:defRPr>
            </a:lvl2pPr>
            <a:lvl3pPr>
              <a:buClr>
                <a:srgbClr val="009FBA"/>
              </a:buClr>
              <a:buSzPct val="140000"/>
              <a:defRPr sz="2000" b="1" i="0" baseline="0"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 sz="1400" baseline="0">
                <a:solidFill>
                  <a:srgbClr val="0F5494"/>
                </a:solidFill>
                <a:latin typeface="Verdana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8072704" y="6381328"/>
            <a:ext cx="183329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12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6"/>
          </p:nvPr>
        </p:nvSpPr>
        <p:spPr>
          <a:xfrm>
            <a:off x="825501" y="6858001"/>
            <a:ext cx="1214173" cy="85725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 sz="2400">
                <a:solidFill>
                  <a:srgbClr val="FF0000"/>
                </a:solidFill>
                <a:latin typeface="+mn-lt"/>
                <a:cs typeface="+mn-cs"/>
                <a:sym typeface="Webdings" pitchFamily="18" charset="2"/>
              </a:defRPr>
            </a:lvl1pPr>
          </a:lstStyle>
          <a:p>
            <a:pPr>
              <a:defRPr/>
            </a:pPr>
            <a:fld id="{D4D00C24-3203-4B51-A75C-0777E7640D39}" type="datetime1">
              <a:rPr lang="en-GB" smtClean="0"/>
              <a:pPr>
                <a:defRPr/>
              </a:pPr>
              <a:t>05/12/2012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4426744" y="6553201"/>
            <a:ext cx="2036233" cy="365125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 sz="2400">
                <a:solidFill>
                  <a:srgbClr val="FF0000"/>
                </a:solidFill>
                <a:latin typeface="+mn-lt"/>
                <a:cs typeface="+mn-cs"/>
                <a:sym typeface="Webdings" pitchFamily="18" charset="2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15171-8DDB-4412-A2F1-E16CB7C34E11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0AC99-8814-4BA6-9878-4CF547D945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C8E51-6E8E-43DA-9717-16257040D46C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D8F68-AB9C-4797-ACE2-CEEDA70D59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1397000"/>
            <a:ext cx="4597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1900" y="1397000"/>
            <a:ext cx="4597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9419A-D073-42C5-ADE5-E25ADB346328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EF72-F2F5-423B-846C-57DEC323BD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8E6BA-8A69-4895-9895-4E4DDA24AF9F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FFF02-1817-4497-9BF8-742BF8E669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D12E4-A13D-4AD7-BC81-502BAE2A7723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007EE-1E3B-42D2-BCCA-F8F77F0E10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351BE-3BBC-4533-8E7E-9A323319D705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DF287-0291-4FB0-9449-0AE2D740A6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17310-FA1B-45B5-B1AA-45AABD540736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F9EB7-86AF-405F-A5D7-45CE32B7C9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5AF64-51DF-4803-AD96-C75553A5956A}" type="datetime1">
              <a:rPr lang="en-GB" smtClean="0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3350" y="6245225"/>
            <a:ext cx="7048500" cy="476250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86DF-12FD-46F5-9C47-4D9E80A1C8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_lifelonglearning_programme_inner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" y="1968500"/>
            <a:ext cx="9448800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6688" y="6467475"/>
            <a:ext cx="1873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fld id="{5252290C-FF22-475B-BEA7-D13A1064FCB7}" type="datetime1">
              <a:rPr lang="en-GB" smtClean="0"/>
              <a:pPr>
                <a:defRPr/>
              </a:pPr>
              <a:t>05/12/2012</a:t>
            </a:fld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6747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fld id="{DD76B2DB-5334-494A-A2DB-55607B2A41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1193800"/>
            <a:ext cx="94742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3366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acea.ec.europa.eu/llp/erasmus/erasmus_compendia_en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inhe.eu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-planet.org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nt-project.eu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socialerasmus.esn.org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prha.org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eacea.ec.europa.eu/llp/erasmus/erasmus_en.htm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acea.ec.europa.eu/llp/support_measures_and_network/ects_dsl_en.ph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acea.ec.europa.eu/llp/funding/2013/index_en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A4CDD2D-BE4E-412E-B864-5D36B77AF373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Erasmus</a:t>
            </a:r>
            <a:br>
              <a:rPr lang="en-US" dirty="0"/>
            </a:br>
            <a:endParaRPr lang="en-US" dirty="0" smtClean="0"/>
          </a:p>
        </p:txBody>
      </p:sp>
      <p:sp>
        <p:nvSpPr>
          <p:cNvPr id="1331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fr-BE" dirty="0" smtClean="0"/>
              <a:t>Madrid, 12/12/2012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2013 – ERA Multilateral Projects Priorities </a:t>
            </a: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507340" y="1917700"/>
            <a:ext cx="889132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+mj-lt"/>
              <a:buAutoNum type="arabicPeriod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Increasing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attainment levels and strengthening the social dimension of higher education </a:t>
            </a:r>
            <a:endParaRPr lang="en-GB" sz="2300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+mj-lt"/>
              <a:buAutoNum type="arabicPeriod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Improving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quality &amp; relevance of HE, including through cooperation between HEIs and labour </a:t>
            </a: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market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+mj-lt"/>
              <a:buAutoNum type="arabicPeriod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Strengthening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quality through mobility and cross-border </a:t>
            </a: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cooperation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+mj-lt"/>
              <a:buAutoNum type="arabicPeriod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Knowledge Alliances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+mj-lt"/>
              <a:buAutoNum type="arabicPeriod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Improving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governance and funding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Increasing attainment levels &amp; strengthening social dimension  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507340" y="2247900"/>
            <a:ext cx="8891323" cy="443198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widening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access for underrepresented groups and non-traditional learners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systems to monitor the development of widening access for underrepresented groups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developing policies to increase completion rates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developing flexible provisions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gender balance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awareness raising and development of social responsibility of HEIs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190500" y="1193800"/>
            <a:ext cx="9715500" cy="6635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Improving quality &amp; relevance of HE, including cooperation between HEIs &amp; labour market </a:t>
            </a:r>
          </a:p>
        </p:txBody>
      </p:sp>
      <p:sp>
        <p:nvSpPr>
          <p:cNvPr id="24579" name="Content Placeholder 6"/>
          <p:cNvSpPr>
            <a:spLocks noGrp="1"/>
          </p:cNvSpPr>
          <p:nvPr>
            <p:ph idx="4294967295"/>
          </p:nvPr>
        </p:nvSpPr>
        <p:spPr bwMode="auto">
          <a:xfrm>
            <a:off x="431800" y="2044700"/>
            <a:ext cx="9321800" cy="4081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reinforcing the link between curricular education activities with business &amp; employment needs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developing education to meet current &amp; future labour market needs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developing initiatives/tools to assess &amp; promote employability of graduates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designing integrated programmes to include transmission of transversal skills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better exploiting potential of ICTs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introducing incentives for HEIs to invest in continuous professional development for their staff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Strengthening quality through mobility and cross-border cooperation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159000"/>
            <a:ext cx="8610600" cy="396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None/>
              <a:defRPr/>
            </a:pPr>
            <a:r>
              <a:rPr lang="en-GB" sz="2300" kern="1200" dirty="0" smtClean="0">
                <a:ea typeface="Verdana" pitchFamily="34" charset="0"/>
                <a:cs typeface="Verdana" pitchFamily="34" charset="0"/>
                <a:sym typeface="Webdings" pitchFamily="18" charset="2"/>
              </a:rPr>
              <a:t>•	</a:t>
            </a:r>
            <a:r>
              <a:rPr lang="en-GB" sz="23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developing strategies with a view to boosting learning mobility ("mobility windows" in curricula, "multipliers" etc.)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3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analysing and tackling the main obstacles to mobility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3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making relevant and updated information at national or regional level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3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providing open educational resources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defRPr/>
            </a:pPr>
            <a:r>
              <a:rPr lang="en-GB" sz="23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strengthening virtual mobility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Knowledge Alliances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04800" y="1803400"/>
            <a:ext cx="9105900" cy="43227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Bringing together businesses and HEIs to strengthen and develop Europe’s innovation potential,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Support a comprehensive set of activities, designed and developed jointly by the partnership. Range of activities structured on 3 main integrated axes:  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New learning and teaching methods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Fostering entrepreneurial skills and attitudes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Structured mobility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Improving governance and funding </a:t>
            </a:r>
          </a:p>
        </p:txBody>
      </p:sp>
      <p:sp>
        <p:nvSpPr>
          <p:cNvPr id="27651" name="Content Placeholder 1"/>
          <p:cNvSpPr>
            <a:spLocks noGrp="1"/>
          </p:cNvSpPr>
          <p:nvPr>
            <p:ph idx="4294967295"/>
          </p:nvPr>
        </p:nvSpPr>
        <p:spPr bwMode="auto">
          <a:xfrm>
            <a:off x="482600" y="1866900"/>
            <a:ext cx="9194800" cy="4259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Font typeface="Arial" pitchFamily="34" charset="0"/>
              <a:buChar char="•"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facilitating European cooperation in quality assurance</a:t>
            </a:r>
          </a:p>
          <a:p>
            <a:pPr algn="just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Font typeface="Arial" pitchFamily="34" charset="0"/>
              <a:buChar char="•"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enhancing autonomy and accountability of HEIs</a:t>
            </a:r>
          </a:p>
          <a:p>
            <a:pPr algn="just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Font typeface="Arial" pitchFamily="34" charset="0"/>
              <a:buChar char="•"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promoting transparency of the diversity &amp; performance of HEIs</a:t>
            </a:r>
          </a:p>
          <a:p>
            <a:pPr algn="just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Font typeface="Arial" pitchFamily="34" charset="0"/>
              <a:buChar char="•"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improving strategic leadership within HEIs  </a:t>
            </a:r>
          </a:p>
          <a:p>
            <a:pPr algn="just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Font typeface="Arial" pitchFamily="34" charset="0"/>
              <a:buChar char="•"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developing strategies to increase the efficiency of funding</a:t>
            </a:r>
          </a:p>
          <a:p>
            <a:pPr algn="just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Font typeface="Arial" pitchFamily="34" charset="0"/>
              <a:buChar char="•"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promoting the diversification of funding</a:t>
            </a:r>
          </a:p>
          <a:p>
            <a:pPr algn="just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Font typeface="Arial" pitchFamily="34" charset="0"/>
              <a:buChar char="•"/>
            </a:pPr>
            <a:r>
              <a:rPr lang="en-GB" sz="24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assessing and promoting the return to investment in HE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>
                <a:solidFill>
                  <a:srgbClr val="003A80"/>
                </a:solidFill>
              </a:rPr>
              <a:t>Academic</a:t>
            </a:r>
            <a:r>
              <a:rPr lang="fr-BE" dirty="0" smtClean="0">
                <a:solidFill>
                  <a:srgbClr val="003A80"/>
                </a:solidFill>
              </a:rPr>
              <a:t> Networks</a:t>
            </a:r>
            <a:endParaRPr lang="en-GB" dirty="0">
              <a:solidFill>
                <a:srgbClr val="003A8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30200" y="1828800"/>
            <a:ext cx="9423400" cy="429736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Aim at gathering the widest &amp; most advanced set of specific competences in a given subject area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Bring together an appropriate range of relevant stakeholders &amp; address topics of direct relevance for the European HE policy.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Main focus shall be sharing knowledge, discussing methodologies, promoting the exchange of experience and good practice in this field &amp; producing &amp; promoting creativity &amp; innovation 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kern="12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Preference given to innovative networks focusing on subject areas and themes not sufficiently covered by networks already funded. Information of networks funded under previous calls:</a:t>
            </a:r>
          </a:p>
          <a:p>
            <a:pPr marL="361950" indent="0" algn="just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kern="1200" dirty="0" smtClean="0">
                <a:solidFill>
                  <a:srgbClr val="B5003D"/>
                </a:solidFill>
                <a:ea typeface="Verdana" pitchFamily="34" charset="0"/>
                <a:cs typeface="Verdana" pitchFamily="34" charset="0"/>
                <a:sym typeface="Webdings" pitchFamily="18" charset="2"/>
                <a:hlinkClick r:id="rId3"/>
              </a:rPr>
              <a:t>http://eacea.ec.europa.eu/llp/erasmus/erasmus_compendia_en.html</a:t>
            </a:r>
            <a:r>
              <a:rPr lang="en-GB" sz="2000" kern="1200" dirty="0" smtClean="0">
                <a:solidFill>
                  <a:srgbClr val="B5003D"/>
                </a:solidFill>
                <a:ea typeface="Verdana" pitchFamily="34" charset="0"/>
                <a:cs typeface="Verdana" pitchFamily="34" charset="0"/>
                <a:sym typeface="Webdings" pitchFamily="18" charset="2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>
                <a:solidFill>
                  <a:srgbClr val="003A80"/>
                </a:solidFill>
              </a:rPr>
              <a:t>Academic</a:t>
            </a:r>
            <a:r>
              <a:rPr lang="fr-BE" dirty="0" smtClean="0">
                <a:solidFill>
                  <a:srgbClr val="003A80"/>
                </a:solidFill>
              </a:rPr>
              <a:t> Networks</a:t>
            </a:r>
            <a:endParaRPr lang="en-GB" dirty="0">
              <a:solidFill>
                <a:srgbClr val="003A80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587375" y="1739900"/>
          <a:ext cx="8572500" cy="3000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393833" y="4597401"/>
            <a:ext cx="9042665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Common for discussion + info exchange on key issues, policy shaping &amp; research</a:t>
            </a:r>
          </a:p>
          <a:p>
            <a:pPr marL="342900" indent="-342900" algn="just" eaLnBrk="0" hangingPunct="0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actively assist in the networking of </a:t>
            </a:r>
            <a:r>
              <a:rPr lang="en-GB" sz="18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ERASMUS </a:t>
            </a:r>
            <a:r>
              <a:rPr lang="en-GB" sz="18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projects on subjects of common interest</a:t>
            </a:r>
          </a:p>
          <a:p>
            <a:pPr marL="342900" indent="-342900" algn="just" eaLnBrk="0" hangingPunct="0">
              <a:spcBef>
                <a:spcPts val="600"/>
              </a:spcBef>
              <a:spcAft>
                <a:spcPts val="9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disseminate results, insights and best practice from former </a:t>
            </a:r>
            <a:r>
              <a:rPr lang="en-GB" sz="18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ERASMUS </a:t>
            </a:r>
            <a:r>
              <a:rPr lang="en-GB" sz="18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projects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3A9E"/>
                </a:solidFill>
              </a:rPr>
              <a:t>Networks – Indicative </a:t>
            </a:r>
            <a:r>
              <a:rPr lang="fr-BE" dirty="0" err="1" smtClean="0">
                <a:solidFill>
                  <a:srgbClr val="003A9E"/>
                </a:solidFill>
              </a:rPr>
              <a:t>activities</a:t>
            </a:r>
            <a:endParaRPr lang="en-GB" dirty="0">
              <a:solidFill>
                <a:srgbClr val="003A9E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4294967295"/>
          </p:nvPr>
        </p:nvGraphicFramePr>
        <p:xfrm>
          <a:off x="457200" y="1997074"/>
          <a:ext cx="9205913" cy="4391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>
                <a:solidFill>
                  <a:srgbClr val="003A80"/>
                </a:solidFill>
              </a:rPr>
              <a:t>Accompanying</a:t>
            </a:r>
            <a:r>
              <a:rPr lang="fr-BE" dirty="0" smtClean="0">
                <a:solidFill>
                  <a:srgbClr val="003A80"/>
                </a:solidFill>
              </a:rPr>
              <a:t> </a:t>
            </a:r>
            <a:r>
              <a:rPr lang="fr-BE" dirty="0" err="1" smtClean="0">
                <a:solidFill>
                  <a:srgbClr val="003A80"/>
                </a:solidFill>
              </a:rPr>
              <a:t>Measures</a:t>
            </a:r>
            <a:endParaRPr lang="en-GB" dirty="0">
              <a:solidFill>
                <a:srgbClr val="003A80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577850" y="2114549"/>
          <a:ext cx="8770938" cy="4124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1728" y="2420939"/>
            <a:ext cx="8893043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eaLnBrk="1" hangingPunct="1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Pct val="80000"/>
              <a:defRPr/>
            </a:pPr>
            <a:r>
              <a:rPr lang="en-GB" sz="2100" b="1" dirty="0" smtClean="0">
                <a:solidFill>
                  <a:srgbClr val="3366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GB" sz="2100" b="1" dirty="0" smtClean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GB" sz="2100" b="1" dirty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Challenge: </a:t>
            </a:r>
            <a:r>
              <a:rPr lang="en-GB" sz="2100" dirty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Europe with increasing (and unmet) </a:t>
            </a:r>
            <a:r>
              <a:rPr lang="en-GB" sz="2100" dirty="0" smtClean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skills needs</a:t>
            </a:r>
            <a:endParaRPr lang="en-GB" sz="2100" dirty="0">
              <a:solidFill>
                <a:srgbClr val="003A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Clr>
                <a:srgbClr val="336699"/>
              </a:buClr>
              <a:buSzPct val="70000"/>
              <a:buFont typeface="Arial" pitchFamily="34" charset="0"/>
              <a:buChar char="•"/>
              <a:defRPr/>
            </a:pPr>
            <a:r>
              <a:rPr lang="en-GB" sz="2000" dirty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2020, 35% of all jobs will require high-level qualifications (today: 29</a:t>
            </a:r>
            <a:r>
              <a:rPr lang="en-GB" sz="2000" dirty="0" smtClean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%)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Clr>
                <a:srgbClr val="336699"/>
              </a:buClr>
              <a:buSzPct val="70000"/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Only </a:t>
            </a:r>
            <a:r>
              <a:rPr lang="en-GB" sz="2000" dirty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32.3% of EU population have a Higher Education degree</a:t>
            </a:r>
          </a:p>
          <a:p>
            <a:pPr marL="1085850" lvl="1" indent="-628650" algn="just"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®"/>
              <a:defRPr/>
            </a:pPr>
            <a:r>
              <a:rPr lang="en-GB" sz="2000" b="1" dirty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European Response: Europe 2020 </a:t>
            </a:r>
            <a:r>
              <a:rPr lang="en-GB" sz="2000" dirty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defines a strategy for recovery and “smart, sustainable and inclusive” growth in the next decade, including headline targets</a:t>
            </a:r>
          </a:p>
          <a:p>
            <a:pPr marL="1085850" lvl="1" indent="-628650" algn="just"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®"/>
              <a:defRPr/>
            </a:pPr>
            <a:r>
              <a:rPr lang="en-GB" sz="1800" b="1" dirty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Education Policies are at the heart of Europe 2020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dirty="0" smtClean="0">
                <a:solidFill>
                  <a:srgbClr val="003A80"/>
                </a:solidFill>
              </a:rPr>
              <a:t>The political framework  - Europe 2020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>
                <a:solidFill>
                  <a:srgbClr val="003A9E"/>
                </a:solidFill>
              </a:rPr>
              <a:t>Accompanying</a:t>
            </a:r>
            <a:r>
              <a:rPr lang="fr-BE" dirty="0" smtClean="0">
                <a:solidFill>
                  <a:srgbClr val="003A9E"/>
                </a:solidFill>
              </a:rPr>
              <a:t> </a:t>
            </a:r>
            <a:r>
              <a:rPr lang="fr-BE" dirty="0" err="1" smtClean="0">
                <a:solidFill>
                  <a:srgbClr val="003A9E"/>
                </a:solidFill>
              </a:rPr>
              <a:t>Measures</a:t>
            </a:r>
            <a:endParaRPr lang="en-GB" dirty="0">
              <a:solidFill>
                <a:srgbClr val="003A9E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fr-BE" sz="800" dirty="0" smtClean="0">
                <a:solidFill>
                  <a:schemeClr val="tx1"/>
                </a:solidFill>
              </a:rPr>
              <a:t>Education  and Culture</a:t>
            </a:r>
            <a:endParaRPr lang="en-GB" sz="800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815182" y="1962150"/>
          <a:ext cx="8240554" cy="4476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3A80"/>
                </a:solidFill>
              </a:rPr>
              <a:t>General Conditions</a:t>
            </a:r>
            <a:endParaRPr lang="en-GB" dirty="0">
              <a:solidFill>
                <a:srgbClr val="003A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fr-BE" sz="800" smtClean="0">
                <a:solidFill>
                  <a:schemeClr val="tx1"/>
                </a:solidFill>
              </a:rPr>
              <a:t>Education   and Culture</a:t>
            </a:r>
            <a:endParaRPr lang="en-GB" sz="800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7264" y="1854201"/>
          <a:ext cx="9550004" cy="4630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2715"/>
                <a:gridCol w="3914988"/>
                <a:gridCol w="1373455"/>
                <a:gridCol w="1099904"/>
                <a:gridCol w="1338942"/>
              </a:tblGrid>
              <a:tr h="734284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300"/>
                        </a:spcAft>
                      </a:pPr>
                      <a:r>
                        <a:rPr lang="en-GB" sz="1100" kern="1200" dirty="0">
                          <a:solidFill>
                            <a:srgbClr val="003A80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</a:endParaRPr>
                    </a:p>
                    <a:p>
                      <a:pPr algn="ctr" fontAlgn="base">
                        <a:spcAft>
                          <a:spcPts val="300"/>
                        </a:spcAft>
                      </a:pPr>
                      <a:r>
                        <a:rPr lang="en-GB" sz="1400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Action</a:t>
                      </a:r>
                      <a:endParaRPr lang="en-GB" sz="14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300"/>
                        </a:spcAft>
                      </a:pPr>
                      <a:r>
                        <a:rPr lang="en-GB" sz="1400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Type </a:t>
                      </a:r>
                      <a:r>
                        <a:rPr lang="en-GB" sz="14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 applicant organisations</a:t>
                      </a:r>
                      <a:endParaRPr lang="en-GB" sz="14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Max. EU Grant</a:t>
                      </a:r>
                      <a:endParaRPr lang="en-GB" sz="12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(75% of total </a:t>
                      </a:r>
                      <a:r>
                        <a:rPr lang="en-GB" sz="1000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costs</a:t>
                      </a: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Min./ Max. project duration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Min. number of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partner</a:t>
                      </a:r>
                      <a:r>
                        <a:rPr lang="en-GB" sz="11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organisations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91573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300"/>
                        </a:spcAft>
                      </a:pPr>
                      <a:r>
                        <a:rPr lang="en-GB" sz="14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Multilateral projects</a:t>
                      </a:r>
                      <a:endParaRPr lang="en-GB" sz="14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1440" indent="-91440" algn="just" fontAlgn="base">
                        <a:spcAft>
                          <a:spcPts val="30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HEIs  holding </a:t>
                      </a:r>
                      <a:r>
                        <a:rPr lang="en-GB" sz="1200" kern="1200" dirty="0" smtClean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full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duration ERA University Charter</a:t>
                      </a:r>
                      <a:endParaRPr lang="en-GB" sz="1200" dirty="0">
                        <a:solidFill>
                          <a:srgbClr val="003A80"/>
                        </a:solidFill>
                        <a:effectLst/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91440" indent="-91440" algn="just" fontAlgn="base">
                        <a:spcAft>
                          <a:spcPts val="300"/>
                        </a:spcAft>
                      </a:pPr>
                      <a:r>
                        <a:rPr lang="en-GB" sz="1200" kern="1200" dirty="0" smtClean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r>
                        <a:rPr lang="en-GB" sz="1200" kern="1200" baseline="0" dirty="0" smtClean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GB" sz="1200" kern="1200" dirty="0" smtClean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Enterprises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(in part. SMEs), chambers of commerce, social partners &amp;  </a:t>
                      </a:r>
                      <a:r>
                        <a:rPr lang="en-GB" sz="1200" kern="1200" dirty="0" smtClean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local/regional/national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bodies</a:t>
                      </a:r>
                      <a:endParaRPr lang="en-GB" sz="1200" dirty="0">
                        <a:solidFill>
                          <a:srgbClr val="003A80"/>
                        </a:solidFill>
                        <a:effectLst/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91440" indent="-91440" algn="just" fontAlgn="base">
                        <a:spcAft>
                          <a:spcPts val="30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- Associations/organisations active in relation to HE</a:t>
                      </a:r>
                      <a:endParaRPr lang="en-GB" sz="1200" dirty="0">
                        <a:solidFill>
                          <a:srgbClr val="003A80"/>
                        </a:solidFill>
                        <a:effectLst/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b="1" kern="1200" dirty="0"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400.000 €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Min: 2 years</a:t>
                      </a:r>
                      <a:endParaRPr lang="en-GB" sz="12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Max: 3 years </a:t>
                      </a:r>
                      <a:endParaRPr lang="en-GB" sz="1200" kern="1200" dirty="0" smtClean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endParaRPr lang="en-GB" sz="1200" u="sng" kern="1200" dirty="0" smtClean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200" u="sng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Knowledge alliances </a:t>
                      </a:r>
                      <a:r>
                        <a:rPr lang="en-GB" sz="1200" u="sng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</a:t>
                      </a:r>
                      <a:br>
                        <a:rPr lang="en-GB" sz="1200" u="sng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GB" sz="1200" u="sng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 years</a:t>
                      </a:r>
                      <a:endParaRPr lang="en-GB" sz="12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 institutions from at least 3 LLP countries </a:t>
                      </a:r>
                      <a:r>
                        <a:rPr lang="en-GB" sz="1000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/>
                      </a:r>
                      <a:br>
                        <a:rPr lang="en-GB" sz="1000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GB" sz="1000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 which at least one must be an EU MS) </a:t>
                      </a:r>
                      <a:b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GB" sz="1200" u="sng" kern="1200" dirty="0" smtClean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Knowledge Alliances at least 1 enterprise</a:t>
                      </a:r>
                      <a:endParaRPr lang="en-GB" sz="1000" u="sng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24659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300"/>
                        </a:spcAft>
                      </a:pPr>
                      <a:r>
                        <a:rPr lang="en-GB" sz="14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Academic</a:t>
                      </a:r>
                      <a:br>
                        <a:rPr lang="en-GB" sz="14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GB" sz="14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networks</a:t>
                      </a:r>
                      <a:endParaRPr lang="en-GB" sz="14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1440" indent="-91440" algn="just" defTabSz="914400" rtl="0" eaLnBrk="1" fontAlgn="base" latinLnBrk="0" hangingPunct="1">
                        <a:spcAft>
                          <a:spcPts val="30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HEIs  holding </a:t>
                      </a:r>
                      <a:r>
                        <a:rPr lang="en-GB" sz="1200" kern="1200" dirty="0" smtClean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full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duration ERA University Charter</a:t>
                      </a:r>
                    </a:p>
                    <a:p>
                      <a:pPr marL="91440" indent="-91440" algn="just" defTabSz="914400" rtl="0" eaLnBrk="1" fontAlgn="base" latinLnBrk="0" hangingPunct="1">
                        <a:spcAft>
                          <a:spcPts val="30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- Public bodies, enterprises, associations and other relevant organisations active in relation to HE</a:t>
                      </a: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b="1" kern="1200" dirty="0"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600.000 €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Min and max: 3 years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1440" indent="-91440" algn="ctr" fontAlgn="base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Minimum 25 partners from 25 countries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24659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300"/>
                        </a:spcAft>
                      </a:pPr>
                      <a:r>
                        <a:rPr lang="en-GB" sz="14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Accompanying measures</a:t>
                      </a:r>
                      <a:endParaRPr lang="en-GB" sz="14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1440" indent="-91440" algn="just" fontAlgn="base">
                        <a:spcAft>
                          <a:spcPts val="30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- HEIs  holding </a:t>
                      </a:r>
                      <a:r>
                        <a:rPr lang="en-GB" sz="1200" kern="1200" dirty="0" smtClean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full </a:t>
                      </a: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duration ERA University Charter</a:t>
                      </a:r>
                    </a:p>
                    <a:p>
                      <a:pPr marL="91440" indent="-91440" algn="just" fontAlgn="base">
                        <a:spcAft>
                          <a:spcPts val="300"/>
                        </a:spcAft>
                      </a:pPr>
                      <a:r>
                        <a:rPr lang="en-GB" sz="1200" kern="1200" dirty="0">
                          <a:solidFill>
                            <a:srgbClr val="003A80"/>
                          </a:solidFill>
                          <a:effectLst/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- Associations, networks or consortia of HEIs &amp; other relevant organisations active in relation to HE</a:t>
                      </a: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b="1" kern="1200" dirty="0"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150.000 €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Min and max: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year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One or several institutions from LLP  countries</a:t>
                      </a:r>
                      <a:endParaRPr lang="en-GB" sz="1000" dirty="0"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192" marR="6819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215365" y="3148014"/>
            <a:ext cx="76238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BE" sz="3200" b="1" dirty="0">
                <a:solidFill>
                  <a:srgbClr val="003A80"/>
                </a:solidFill>
                <a:latin typeface="+mj-lt"/>
                <a:ea typeface="+mj-ea"/>
                <a:cs typeface="+mj-cs"/>
              </a:rPr>
              <a:t>Erasmus </a:t>
            </a:r>
            <a:r>
              <a:rPr lang="fr-BE" sz="3200" b="1" dirty="0" err="1">
                <a:solidFill>
                  <a:srgbClr val="003A80"/>
                </a:solidFill>
                <a:latin typeface="+mj-lt"/>
                <a:ea typeface="+mj-ea"/>
                <a:cs typeface="+mj-cs"/>
              </a:rPr>
              <a:t>project</a:t>
            </a:r>
            <a:r>
              <a:rPr lang="fr-BE" sz="3200" b="1" dirty="0">
                <a:solidFill>
                  <a:srgbClr val="003A8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BE" sz="3200" b="1" dirty="0" err="1">
                <a:solidFill>
                  <a:srgbClr val="003A80"/>
                </a:solidFill>
                <a:latin typeface="+mj-lt"/>
                <a:ea typeface="+mj-ea"/>
                <a:cs typeface="+mj-cs"/>
              </a:rPr>
              <a:t>examples</a:t>
            </a:r>
            <a:endParaRPr lang="en-GB" sz="3200" b="1" dirty="0">
              <a:solidFill>
                <a:srgbClr val="003A8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3A80"/>
                </a:solidFill>
              </a:rPr>
              <a:t>Access to </a:t>
            </a:r>
            <a:r>
              <a:rPr lang="fr-BE" dirty="0" err="1" smtClean="0">
                <a:solidFill>
                  <a:srgbClr val="003A80"/>
                </a:solidFill>
              </a:rPr>
              <a:t>Lifelong</a:t>
            </a:r>
            <a:r>
              <a:rPr lang="fr-BE" dirty="0" smtClean="0">
                <a:solidFill>
                  <a:srgbClr val="003A80"/>
                </a:solidFill>
              </a:rPr>
              <a:t> Learning in HE</a:t>
            </a:r>
            <a:endParaRPr lang="en-GB" dirty="0">
              <a:solidFill>
                <a:srgbClr val="003A8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DF287-0291-4FB0-9449-0AE2D740A62F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90500" y="1968501"/>
          <a:ext cx="9448800" cy="374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4724400"/>
              </a:tblGrid>
              <a:tr h="282824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 err="1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ALLinHE</a:t>
                      </a:r>
                      <a: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 focuses on the social inclusion for all in</a:t>
                      </a:r>
                      <a:r>
                        <a:rPr lang="en-GB" sz="1800" b="0" kern="1200" baseline="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European learning and working environments. Social and economic mobility is strengthened by developing VPL-approaches to link target groups to European HE-learning opportunities. </a:t>
                      </a:r>
                      <a:b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The project allows learners to use their learning achievements, gained through different life-activities in order to broaden future learning opportunities.</a:t>
                      </a:r>
                    </a:p>
                    <a:p>
                      <a:endParaRPr lang="en-GB" b="0" dirty="0">
                        <a:solidFill>
                          <a:srgbClr val="336699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26152">
                <a:tc>
                  <a:txBody>
                    <a:bodyPr/>
                    <a:lstStyle/>
                    <a:p>
                      <a:r>
                        <a:rPr lang="fr-BE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517978-LLP-2011-IT-ERASMUS-ESIN</a:t>
                      </a:r>
                    </a:p>
                    <a:p>
                      <a:endParaRPr lang="fr-BE" dirty="0" smtClean="0">
                        <a:solidFill>
                          <a:srgbClr val="336699"/>
                        </a:solidFill>
                      </a:endParaRPr>
                    </a:p>
                    <a:p>
                      <a:r>
                        <a:rPr lang="en-GB" dirty="0" smtClean="0">
                          <a:solidFill>
                            <a:srgbClr val="B5003D"/>
                          </a:solidFill>
                          <a:hlinkClick r:id="rId3"/>
                        </a:rPr>
                        <a:t>http://www.allinhe.eu/</a:t>
                      </a:r>
                      <a:r>
                        <a:rPr lang="en-GB" dirty="0" smtClean="0">
                          <a:solidFill>
                            <a:srgbClr val="B5003D"/>
                          </a:solidFill>
                        </a:rPr>
                        <a:t> </a:t>
                      </a:r>
                      <a:endParaRPr lang="en-GB" dirty="0">
                        <a:solidFill>
                          <a:srgbClr val="B5003D"/>
                        </a:solidFill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rgbClr val="336699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8" name="Picture 7" descr="logo_allinhe_naastelkaa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1199" y="2628899"/>
            <a:ext cx="3708401" cy="1371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3A80"/>
                </a:solidFill>
              </a:rPr>
              <a:t>Q-</a:t>
            </a:r>
            <a:r>
              <a:rPr lang="fr-BE" dirty="0" err="1" smtClean="0">
                <a:solidFill>
                  <a:srgbClr val="003A80"/>
                </a:solidFill>
              </a:rPr>
              <a:t>Planet</a:t>
            </a:r>
            <a:endParaRPr lang="en-GB" dirty="0">
              <a:solidFill>
                <a:srgbClr val="003A8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DF287-0291-4FB0-9449-0AE2D740A62F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90500" y="1968501"/>
          <a:ext cx="9448800" cy="4016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4724400"/>
              </a:tblGrid>
              <a:tr h="282824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The project develops a common approach to Practice-Based Learning and Project-Based Learning (PBL) in vocational teacher education, business administration and engineering studies. </a:t>
                      </a:r>
                      <a:b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GB" sz="1800" b="0" kern="1200" dirty="0" smtClean="0">
                        <a:solidFill>
                          <a:srgbClr val="003A8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The project creates a common evaluation tool for specifying the success factors and critical issues of current PBL arrangements. </a:t>
                      </a:r>
                    </a:p>
                    <a:p>
                      <a:endParaRPr lang="en-GB" b="0" dirty="0">
                        <a:solidFill>
                          <a:srgbClr val="003A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261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142308-LLP-1-2008-1-DE-ERASMUS-ECUE</a:t>
                      </a:r>
                      <a:endParaRPr lang="fr-BE" sz="1800" b="0" kern="1200" dirty="0" smtClean="0">
                        <a:solidFill>
                          <a:srgbClr val="003A8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BE" sz="1800" b="0" kern="1200" dirty="0" smtClean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rgbClr val="B5003D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http://www.q-planet.org/</a:t>
                      </a:r>
                      <a:r>
                        <a:rPr lang="en-GB" sz="1800" b="0" kern="1200" dirty="0" smtClean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kern="1200" dirty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rgbClr val="336699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6" name="Picture 5" descr="logo_qplanet_blu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5600" y="2743200"/>
            <a:ext cx="4203699" cy="116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3A80"/>
                </a:solidFill>
              </a:rPr>
              <a:t>Innovation </a:t>
            </a:r>
            <a:r>
              <a:rPr lang="fr-BE" dirty="0" err="1" smtClean="0">
                <a:solidFill>
                  <a:srgbClr val="003A80"/>
                </a:solidFill>
              </a:rPr>
              <a:t>Competencies</a:t>
            </a:r>
            <a:r>
              <a:rPr lang="fr-BE" dirty="0" smtClean="0">
                <a:solidFill>
                  <a:srgbClr val="003A80"/>
                </a:solidFill>
              </a:rPr>
              <a:t> </a:t>
            </a:r>
            <a:r>
              <a:rPr lang="fr-BE" dirty="0" err="1" smtClean="0">
                <a:solidFill>
                  <a:srgbClr val="003A80"/>
                </a:solidFill>
              </a:rPr>
              <a:t>Development</a:t>
            </a:r>
            <a:endParaRPr lang="en-GB" dirty="0">
              <a:solidFill>
                <a:srgbClr val="003A8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90500" y="1968500"/>
          <a:ext cx="9448800" cy="3869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3500"/>
                <a:gridCol w="4305300"/>
              </a:tblGrid>
              <a:tr h="262021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rgbClr val="003A80"/>
                          </a:solidFill>
                        </a:rPr>
                        <a:t>The INTENT project wants to raise greater awareness among students, educators and decision makers of </a:t>
                      </a:r>
                      <a:r>
                        <a:rPr lang="en-GB" sz="2000" b="0" dirty="0" err="1" smtClean="0">
                          <a:solidFill>
                            <a:srgbClr val="003A80"/>
                          </a:solidFill>
                        </a:rPr>
                        <a:t>telecollaboration</a:t>
                      </a:r>
                      <a:r>
                        <a:rPr lang="en-GB" sz="2000" b="0" dirty="0" smtClean="0">
                          <a:solidFill>
                            <a:srgbClr val="003A80"/>
                          </a:solidFill>
                        </a:rPr>
                        <a:t> as a tool for virtual mobility in Foreign Language education at university level</a:t>
                      </a:r>
                      <a:r>
                        <a:rPr lang="en-GB" sz="2000" b="0" baseline="0" dirty="0" smtClean="0">
                          <a:solidFill>
                            <a:srgbClr val="003A80"/>
                          </a:solidFill>
                        </a:rPr>
                        <a:t> as well as achieving a </a:t>
                      </a:r>
                      <a:r>
                        <a:rPr lang="en-GB" sz="2000" b="0" dirty="0" smtClean="0">
                          <a:solidFill>
                            <a:srgbClr val="003A80"/>
                          </a:solidFill>
                        </a:rPr>
                        <a:t>more effective integration of </a:t>
                      </a:r>
                      <a:r>
                        <a:rPr lang="en-GB" sz="2000" b="0" dirty="0" err="1" smtClean="0">
                          <a:solidFill>
                            <a:srgbClr val="003A80"/>
                          </a:solidFill>
                        </a:rPr>
                        <a:t>telecollaboration</a:t>
                      </a:r>
                      <a:r>
                        <a:rPr lang="en-GB" sz="2000" b="0" dirty="0" smtClean="0">
                          <a:solidFill>
                            <a:srgbClr val="003A80"/>
                          </a:solidFill>
                        </a:rPr>
                        <a:t> in HEI.</a:t>
                      </a:r>
                      <a:endParaRPr lang="en-GB" sz="2000" b="0" dirty="0">
                        <a:solidFill>
                          <a:srgbClr val="003A8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373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517622-LLP-1-2011-ES-ERASMUS-ESMO</a:t>
                      </a:r>
                    </a:p>
                    <a:p>
                      <a:endParaRPr lang="fr-BE" dirty="0" smtClean="0">
                        <a:solidFill>
                          <a:srgbClr val="336699"/>
                        </a:solidFill>
                      </a:endParaRPr>
                    </a:p>
                    <a:p>
                      <a:r>
                        <a:rPr lang="fr-BE" dirty="0" smtClean="0">
                          <a:solidFill>
                            <a:srgbClr val="B5003D"/>
                          </a:solidFill>
                          <a:hlinkClick r:id="rId3"/>
                        </a:rPr>
                        <a:t>www.intent-project.eu</a:t>
                      </a:r>
                      <a:r>
                        <a:rPr lang="fr-BE" dirty="0" smtClean="0">
                          <a:solidFill>
                            <a:srgbClr val="B5003D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336699"/>
                          </a:solidFill>
                        </a:rPr>
                        <a:t> </a:t>
                      </a:r>
                      <a:endParaRPr lang="en-GB" dirty="0">
                        <a:solidFill>
                          <a:srgbClr val="336699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90AC99-8814-4BA6-9878-4CF547D945BF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789" y="2444750"/>
            <a:ext cx="3287712" cy="104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3A80"/>
                </a:solidFill>
              </a:rPr>
              <a:t>Social Erasmus</a:t>
            </a:r>
            <a:endParaRPr lang="en-GB" dirty="0">
              <a:solidFill>
                <a:srgbClr val="003A8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90500" y="1968500"/>
          <a:ext cx="9448800" cy="35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4724400"/>
              </a:tblGrid>
              <a:tr h="2641600"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3A8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rgbClr val="003A80"/>
                          </a:solidFill>
                        </a:rPr>
                        <a:t>The</a:t>
                      </a:r>
                      <a:r>
                        <a:rPr lang="en-GB" b="0" baseline="0" dirty="0" smtClean="0">
                          <a:solidFill>
                            <a:srgbClr val="003A80"/>
                          </a:solidFill>
                        </a:rPr>
                        <a:t> project aims at</a:t>
                      </a:r>
                      <a:r>
                        <a:rPr lang="en-GB" b="0" dirty="0" smtClean="0">
                          <a:solidFill>
                            <a:srgbClr val="003A80"/>
                          </a:solidFill>
                        </a:rPr>
                        <a:t> involving international students participating in a university exchange in social and volunteering activities in their host country. This project promotes a social attitude among international students and facilitates their social integration into the local community while exploring the added value that resides in the diversity in Europe. </a:t>
                      </a:r>
                    </a:p>
                    <a:p>
                      <a:endParaRPr lang="en-GB" b="0" dirty="0">
                        <a:solidFill>
                          <a:srgbClr val="003A8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3A80"/>
                          </a:solidFill>
                        </a:rPr>
                        <a:t>518529-LLP-2011-BE-ERASMUS-EAM</a:t>
                      </a:r>
                    </a:p>
                    <a:p>
                      <a:endParaRPr lang="fr-BE" dirty="0" smtClean="0">
                        <a:solidFill>
                          <a:srgbClr val="003A80"/>
                        </a:solidFill>
                      </a:endParaRPr>
                    </a:p>
                    <a:p>
                      <a:r>
                        <a:rPr lang="en-GB" dirty="0" smtClean="0">
                          <a:solidFill>
                            <a:srgbClr val="B5003D"/>
                          </a:solidFill>
                          <a:hlinkClick r:id="rId3"/>
                        </a:rPr>
                        <a:t>http://socialerasmus.esn.org/</a:t>
                      </a:r>
                      <a:r>
                        <a:rPr lang="en-GB" dirty="0" smtClean="0">
                          <a:solidFill>
                            <a:srgbClr val="B5003D"/>
                          </a:solidFill>
                        </a:rPr>
                        <a:t> </a:t>
                      </a:r>
                      <a:endParaRPr lang="en-GB" dirty="0">
                        <a:solidFill>
                          <a:srgbClr val="B5003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90AC99-8814-4BA6-9878-4CF547D945BF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1" y="1930064"/>
            <a:ext cx="3390900" cy="2476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3A80"/>
                </a:solidFill>
              </a:rPr>
              <a:t>EUPRHA</a:t>
            </a:r>
            <a:endParaRPr lang="en-GB" dirty="0">
              <a:solidFill>
                <a:srgbClr val="003A8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15900" y="1993900"/>
          <a:ext cx="9448800" cy="4117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4419600"/>
              </a:tblGrid>
              <a:tr h="3203180"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3A8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rgbClr val="003A80"/>
                          </a:solidFill>
                        </a:rPr>
                        <a:t>5 European Universities took the challenge to develop a Master Programme which could provide a set of competences, skills and knowledge to the professionals of the humanitarian sector.</a:t>
                      </a:r>
                    </a:p>
                    <a:p>
                      <a:endParaRPr lang="fr-BE" b="0" dirty="0" smtClean="0">
                        <a:solidFill>
                          <a:srgbClr val="003A8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rgbClr val="003A80"/>
                          </a:solidFill>
                        </a:rPr>
                        <a:t>The networks</a:t>
                      </a:r>
                      <a:r>
                        <a:rPr lang="en-GB" b="0" baseline="0" dirty="0" smtClean="0">
                          <a:solidFill>
                            <a:srgbClr val="003A80"/>
                          </a:solidFill>
                        </a:rPr>
                        <a:t> </a:t>
                      </a:r>
                      <a:r>
                        <a:rPr lang="en-GB" b="0" dirty="0" smtClean="0">
                          <a:solidFill>
                            <a:srgbClr val="003A80"/>
                          </a:solidFill>
                        </a:rPr>
                        <a:t>includes in this debate the voices of the humanitarian organizations, agencies and universities from all European countries.</a:t>
                      </a:r>
                    </a:p>
                    <a:p>
                      <a:endParaRPr lang="en-GB" b="0" dirty="0">
                        <a:solidFill>
                          <a:srgbClr val="003A8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33820">
                <a:tc>
                  <a:txBody>
                    <a:bodyPr/>
                    <a:lstStyle/>
                    <a:p>
                      <a:r>
                        <a:rPr lang="fr-BE" sz="1800" b="0" kern="1200" dirty="0" smtClean="0">
                          <a:solidFill>
                            <a:srgbClr val="003A80"/>
                          </a:solidFill>
                          <a:latin typeface="+mn-lt"/>
                          <a:ea typeface="+mn-ea"/>
                          <a:cs typeface="+mn-cs"/>
                        </a:rPr>
                        <a:t>518362-LLP-2011-ES-ERASMUS-ENW</a:t>
                      </a:r>
                    </a:p>
                    <a:p>
                      <a:endParaRPr lang="en-GB" sz="1800" b="0" kern="1200" dirty="0" smtClean="0">
                        <a:solidFill>
                          <a:srgbClr val="003A8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rgbClr val="B5003D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http://www.euprha.org/</a:t>
                      </a:r>
                      <a:r>
                        <a:rPr lang="en-GB" sz="1800" b="0" kern="1200" dirty="0" smtClean="0">
                          <a:solidFill>
                            <a:srgbClr val="B5003D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rgbClr val="336699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90AC99-8814-4BA6-9878-4CF547D945BF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pic>
        <p:nvPicPr>
          <p:cNvPr id="6" name="Picture 5" descr="logo_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" y="2551683"/>
            <a:ext cx="4991099" cy="1537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 txBox="1">
            <a:spLocks noGrp="1"/>
          </p:cNvSpPr>
          <p:nvPr/>
        </p:nvSpPr>
        <p:spPr bwMode="auto">
          <a:xfrm>
            <a:off x="7303956" y="6481764"/>
            <a:ext cx="23114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de-DE" sz="1400" dirty="0">
              <a:latin typeface="Tahoma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33400" y="1306513"/>
            <a:ext cx="8770938" cy="5035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lvl="1" algn="ctr" eaLnBrk="1" hangingPunct="1">
              <a:buFontTx/>
              <a:buNone/>
            </a:pPr>
            <a:endParaRPr lang="fr-BE" sz="4000" b="1" dirty="0" smtClean="0">
              <a:solidFill>
                <a:srgbClr val="003A80"/>
              </a:solidFill>
              <a:latin typeface="Trebuchet MS" pitchFamily="34" charset="0"/>
            </a:endParaRPr>
          </a:p>
          <a:p>
            <a:pPr lvl="1" algn="ctr" eaLnBrk="1" hangingPunct="1">
              <a:buFontTx/>
              <a:buNone/>
            </a:pPr>
            <a:endParaRPr lang="fr-BE" sz="4000" b="1" dirty="0" smtClean="0">
              <a:solidFill>
                <a:srgbClr val="003A80"/>
              </a:solidFill>
              <a:latin typeface="Trebuchet MS" pitchFamily="34" charset="0"/>
            </a:endParaRPr>
          </a:p>
          <a:p>
            <a:pPr lvl="1" algn="ctr" eaLnBrk="1" hangingPunct="1">
              <a:spcBef>
                <a:spcPct val="0"/>
              </a:spcBef>
              <a:buFontTx/>
              <a:buNone/>
            </a:pPr>
            <a:r>
              <a:rPr lang="fr-BE" sz="3200" b="1" kern="1200" dirty="0" err="1" smtClean="0">
                <a:solidFill>
                  <a:srgbClr val="003A80"/>
                </a:solidFill>
                <a:latin typeface="+mj-lt"/>
                <a:ea typeface="+mj-ea"/>
                <a:cs typeface="+mj-cs"/>
                <a:sym typeface="Webdings" pitchFamily="18" charset="2"/>
              </a:rPr>
              <a:t>Some</a:t>
            </a:r>
            <a:r>
              <a:rPr lang="fr-BE" sz="3200" b="1" kern="1200" dirty="0" smtClean="0">
                <a:solidFill>
                  <a:srgbClr val="003A80"/>
                </a:solidFill>
                <a:latin typeface="+mj-lt"/>
                <a:ea typeface="+mj-ea"/>
                <a:cs typeface="+mj-cs"/>
                <a:sym typeface="Webdings" pitchFamily="18" charset="2"/>
              </a:rPr>
              <a:t> observations </a:t>
            </a:r>
            <a:r>
              <a:rPr lang="fr-BE" sz="3200" b="1" kern="1200" dirty="0" err="1" smtClean="0">
                <a:solidFill>
                  <a:srgbClr val="003A80"/>
                </a:solidFill>
                <a:latin typeface="+mj-lt"/>
                <a:ea typeface="+mj-ea"/>
                <a:cs typeface="+mj-cs"/>
                <a:sym typeface="Webdings" pitchFamily="18" charset="2"/>
              </a:rPr>
              <a:t>from</a:t>
            </a:r>
            <a:r>
              <a:rPr lang="fr-BE" sz="3200" b="1" kern="1200" dirty="0" smtClean="0">
                <a:solidFill>
                  <a:srgbClr val="003A80"/>
                </a:solidFill>
                <a:latin typeface="+mj-lt"/>
                <a:ea typeface="+mj-ea"/>
                <a:cs typeface="+mj-cs"/>
                <a:sym typeface="Webdings" pitchFamily="18" charset="2"/>
              </a:rPr>
              <a:t> the </a:t>
            </a:r>
            <a:r>
              <a:rPr lang="fr-BE" sz="3200" b="1" kern="1200" dirty="0" err="1" smtClean="0">
                <a:solidFill>
                  <a:srgbClr val="003A80"/>
                </a:solidFill>
                <a:latin typeface="+mj-lt"/>
                <a:ea typeface="+mj-ea"/>
                <a:cs typeface="+mj-cs"/>
                <a:sym typeface="Webdings" pitchFamily="18" charset="2"/>
              </a:rPr>
              <a:t>previous</a:t>
            </a:r>
            <a:r>
              <a:rPr lang="fr-BE" sz="3200" b="1" kern="1200" dirty="0" smtClean="0">
                <a:solidFill>
                  <a:srgbClr val="003A80"/>
                </a:solidFill>
                <a:latin typeface="+mj-lt"/>
                <a:ea typeface="+mj-ea"/>
                <a:cs typeface="+mj-cs"/>
                <a:sym typeface="Webdings" pitchFamily="18" charset="2"/>
              </a:rPr>
              <a:t> </a:t>
            </a:r>
            <a:r>
              <a:rPr lang="fr-BE" sz="3200" b="1" kern="1200" dirty="0" err="1" smtClean="0">
                <a:solidFill>
                  <a:srgbClr val="003A80"/>
                </a:solidFill>
                <a:latin typeface="+mj-lt"/>
                <a:ea typeface="+mj-ea"/>
                <a:cs typeface="+mj-cs"/>
                <a:sym typeface="Webdings" pitchFamily="18" charset="2"/>
              </a:rPr>
              <a:t>selections</a:t>
            </a:r>
            <a:endParaRPr lang="fr-BE" sz="3200" b="1" kern="1200" dirty="0" smtClean="0">
              <a:solidFill>
                <a:srgbClr val="003A80"/>
              </a:solidFill>
              <a:latin typeface="+mj-lt"/>
              <a:ea typeface="+mj-ea"/>
              <a:cs typeface="+mj-cs"/>
              <a:sym typeface="Webdings" pitchFamily="18" charset="2"/>
            </a:endParaRPr>
          </a:p>
          <a:p>
            <a:pPr lvl="1" algn="ctr" eaLnBrk="1" hangingPunct="1">
              <a:buFontTx/>
              <a:buNone/>
            </a:pPr>
            <a:endParaRPr lang="fr-BE" sz="4000" b="1" dirty="0" smtClean="0">
              <a:solidFill>
                <a:srgbClr val="003A80"/>
              </a:solidFill>
              <a:latin typeface="Trebuchet MS" pitchFamily="34" charset="0"/>
            </a:endParaRPr>
          </a:p>
          <a:p>
            <a:pPr algn="ctr" eaLnBrk="1" hangingPunct="1">
              <a:buFontTx/>
              <a:buNone/>
            </a:pPr>
            <a:endParaRPr lang="en-GB" sz="3600" b="1" dirty="0" smtClean="0">
              <a:solidFill>
                <a:srgbClr val="003A80"/>
              </a:solidFill>
              <a:latin typeface="Trebuchet MS" pitchFamily="34" charset="0"/>
            </a:endParaRPr>
          </a:p>
          <a:p>
            <a:pPr algn="ctr" eaLnBrk="1" hangingPunct="1">
              <a:buFontTx/>
              <a:buNone/>
            </a:pPr>
            <a:endParaRPr lang="en-GB" sz="4000" b="1" dirty="0" smtClean="0">
              <a:solidFill>
                <a:srgbClr val="003A8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DF287-0291-4FB0-9449-0AE2D740A62F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 1"/>
          <p:cNvSpPr>
            <a:spLocks noGrp="1"/>
          </p:cNvSpPr>
          <p:nvPr>
            <p:ph type="title"/>
          </p:nvPr>
        </p:nvSpPr>
        <p:spPr>
          <a:xfrm>
            <a:off x="254000" y="1193800"/>
            <a:ext cx="8826500" cy="66357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3100" dirty="0" smtClean="0">
                <a:solidFill>
                  <a:srgbClr val="003A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Erasmus Selection Results 2007-2012</a:t>
            </a:r>
            <a: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42900" y="1866901"/>
          <a:ext cx="9093199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dirty="0" smtClean="0">
                <a:solidFill>
                  <a:srgbClr val="003A80"/>
                </a:solidFill>
              </a:rPr>
              <a:t>Main policy references in EU higher education</a:t>
            </a:r>
            <a: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dirty="0" smtClean="0">
                <a:solidFill>
                  <a:srgbClr val="FF9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GB" dirty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014" y="2017714"/>
            <a:ext cx="196744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729" y="3262314"/>
            <a:ext cx="1123023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169" y="4151314"/>
            <a:ext cx="1116144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4025" y="5065714"/>
            <a:ext cx="1123025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2"/>
          <p:cNvSpPr>
            <a:spLocks noChangeArrowheads="1"/>
          </p:cNvSpPr>
          <p:nvPr/>
        </p:nvSpPr>
        <p:spPr bwMode="auto">
          <a:xfrm>
            <a:off x="2679304" y="2108201"/>
            <a:ext cx="43699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GB" sz="16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Better functioning labour markets; a more skilled workforce; better job quality and working conditions; and stronger policies to promote job creation and demand for labour</a:t>
            </a:r>
            <a:endParaRPr lang="en-GB" sz="1600" dirty="0">
              <a:solidFill>
                <a:srgbClr val="003A8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9225" name="Rectangle 3"/>
          <p:cNvSpPr>
            <a:spLocks noChangeArrowheads="1"/>
          </p:cNvSpPr>
          <p:nvPr/>
        </p:nvSpPr>
        <p:spPr bwMode="auto">
          <a:xfrm>
            <a:off x="2678906" y="3606800"/>
            <a:ext cx="43699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GB" sz="16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To respond to the challenges young people face and to help them succeed in the knowledge economy </a:t>
            </a:r>
          </a:p>
        </p:txBody>
      </p:sp>
      <p:sp>
        <p:nvSpPr>
          <p:cNvPr id="9226" name="Rectangle 7"/>
          <p:cNvSpPr>
            <a:spLocks noChangeArrowheads="1"/>
          </p:cNvSpPr>
          <p:nvPr/>
        </p:nvSpPr>
        <p:spPr bwMode="auto">
          <a:xfrm>
            <a:off x="2747566" y="4533901"/>
            <a:ext cx="43132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GB" sz="1600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To improve conditions and access to finance for research and innovation, to ensure that innovative ideas can be turned into products and services that create growth and jobs</a:t>
            </a:r>
          </a:p>
        </p:txBody>
      </p:sp>
      <p:pic>
        <p:nvPicPr>
          <p:cNvPr id="922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94985" y="2133601"/>
            <a:ext cx="2082667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62152" y="3992564"/>
            <a:ext cx="2340636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92100" y="1219200"/>
            <a:ext cx="9296400" cy="663575"/>
          </a:xfrm>
        </p:spPr>
        <p:txBody>
          <a:bodyPr/>
          <a:lstStyle/>
          <a:p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dirty="0" err="1" smtClean="0">
                <a:solidFill>
                  <a:srgbClr val="003A80"/>
                </a:solidFill>
              </a:rPr>
              <a:t>Selected</a:t>
            </a:r>
            <a:r>
              <a:rPr lang="fr-FR" dirty="0" smtClean="0">
                <a:solidFill>
                  <a:srgbClr val="003A80"/>
                </a:solidFill>
              </a:rPr>
              <a:t> </a:t>
            </a:r>
            <a:r>
              <a:rPr lang="fr-FR" dirty="0" err="1" smtClean="0">
                <a:solidFill>
                  <a:srgbClr val="003A80"/>
                </a:solidFill>
              </a:rPr>
              <a:t>projects</a:t>
            </a:r>
            <a:r>
              <a:rPr lang="fr-FR" dirty="0" smtClean="0">
                <a:solidFill>
                  <a:srgbClr val="003A80"/>
                </a:solidFill>
              </a:rPr>
              <a:t>: Evolution 2007-2012 </a:t>
            </a:r>
            <a:r>
              <a:rPr lang="en-GB" sz="2900" dirty="0" smtClean="0">
                <a:solidFill>
                  <a:schemeClr val="bg1"/>
                </a:solidFill>
              </a:rPr>
              <a:t/>
            </a:r>
            <a:br>
              <a:rPr lang="en-GB" sz="2900" dirty="0" smtClean="0">
                <a:solidFill>
                  <a:schemeClr val="bg1"/>
                </a:solidFill>
              </a:rPr>
            </a:br>
            <a:endParaRPr lang="en-GB" sz="2900" dirty="0"/>
          </a:p>
        </p:txBody>
      </p:sp>
      <p:sp>
        <p:nvSpPr>
          <p:cNvPr id="921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F84DE8-5DCF-44D3-8C0A-32792E9869DF}" type="slidenum">
              <a:rPr lang="en-GB" smtClean="0"/>
              <a:pPr/>
              <a:t>30</a:t>
            </a:fld>
            <a:endParaRPr lang="en-GB" dirty="0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833298" y="1844676"/>
            <a:ext cx="623940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>
                <a:cs typeface="Arial" charset="0"/>
              </a:rPr>
              <a:t>  </a:t>
            </a:r>
            <a:endParaRPr lang="en-GB" sz="2800">
              <a:solidFill>
                <a:srgbClr val="336699"/>
              </a:solidFill>
              <a:cs typeface="Arial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393700" y="1993900"/>
          <a:ext cx="90297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1193800"/>
            <a:ext cx="9182100" cy="663575"/>
          </a:xfrm>
        </p:spPr>
        <p:txBody>
          <a:bodyPr/>
          <a:lstStyle/>
          <a:p>
            <a:r>
              <a:rPr lang="fr-BE" dirty="0" err="1" smtClean="0">
                <a:solidFill>
                  <a:srgbClr val="003A80"/>
                </a:solidFill>
              </a:rPr>
              <a:t>Coverage</a:t>
            </a:r>
            <a:r>
              <a:rPr lang="fr-BE" dirty="0" smtClean="0">
                <a:solidFill>
                  <a:srgbClr val="003A80"/>
                </a:solidFill>
              </a:rPr>
              <a:t> of HE </a:t>
            </a:r>
            <a:r>
              <a:rPr lang="fr-BE" dirty="0" err="1" smtClean="0">
                <a:solidFill>
                  <a:srgbClr val="003A80"/>
                </a:solidFill>
              </a:rPr>
              <a:t>policy</a:t>
            </a:r>
            <a:r>
              <a:rPr lang="fr-BE" dirty="0" smtClean="0">
                <a:solidFill>
                  <a:srgbClr val="003A80"/>
                </a:solidFill>
              </a:rPr>
              <a:t> </a:t>
            </a:r>
            <a:r>
              <a:rPr lang="fr-BE" dirty="0" err="1" smtClean="0">
                <a:solidFill>
                  <a:srgbClr val="003A80"/>
                </a:solidFill>
              </a:rPr>
              <a:t>priorities</a:t>
            </a:r>
            <a:endParaRPr lang="en-GB" dirty="0">
              <a:solidFill>
                <a:srgbClr val="003A8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007EE-1E3B-42D2-BCCA-F8F77F0E10D8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546100" y="2016096"/>
          <a:ext cx="8851900" cy="4372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454844" y="1524000"/>
          <a:ext cx="9057456" cy="471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cs typeface="Arial" charset="0"/>
              </a:rPr>
              <a:t/>
            </a:r>
            <a:br>
              <a:rPr lang="fr-BE" dirty="0" smtClean="0">
                <a:cs typeface="Arial" charset="0"/>
              </a:rPr>
            </a:br>
            <a:r>
              <a:rPr lang="fr-BE" dirty="0" smtClean="0">
                <a:solidFill>
                  <a:srgbClr val="003A80"/>
                </a:solidFill>
                <a:cs typeface="Arial" charset="0"/>
              </a:rPr>
              <a:t>EMP – Trends </a:t>
            </a:r>
            <a:r>
              <a:rPr lang="fr-BE" dirty="0" err="1" smtClean="0">
                <a:solidFill>
                  <a:srgbClr val="003A80"/>
                </a:solidFill>
                <a:cs typeface="Arial" charset="0"/>
              </a:rPr>
              <a:t>Subject</a:t>
            </a:r>
            <a:r>
              <a:rPr lang="fr-BE" dirty="0" smtClean="0">
                <a:solidFill>
                  <a:srgbClr val="003A80"/>
                </a:solidFill>
                <a:cs typeface="Arial" charset="0"/>
              </a:rPr>
              <a:t> areas 2007-2012</a:t>
            </a:r>
            <a:r>
              <a:rPr lang="fr-FR" dirty="0" smtClean="0">
                <a:solidFill>
                  <a:srgbClr val="FFFFFF"/>
                </a:solidFill>
                <a:latin typeface="Trebuchet MS" pitchFamily="34" charset="0"/>
                <a:cs typeface="Arial" charset="0"/>
              </a:rPr>
              <a:t/>
            </a:r>
            <a:br>
              <a:rPr lang="fr-FR" dirty="0" smtClean="0">
                <a:solidFill>
                  <a:srgbClr val="FFFFFF"/>
                </a:solidFill>
                <a:latin typeface="Trebuchet MS" pitchFamily="34" charset="0"/>
                <a:cs typeface="Arial" charset="0"/>
              </a:rPr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fr-BE" kern="1200" dirty="0" smtClean="0">
                <a:solidFill>
                  <a:srgbClr val="003A80"/>
                </a:solidFill>
                <a:cs typeface="Arial" charset="0"/>
              </a:rPr>
              <a:t>Networks – Trends </a:t>
            </a:r>
            <a:r>
              <a:rPr lang="fr-BE" kern="1200" dirty="0" err="1" smtClean="0">
                <a:solidFill>
                  <a:srgbClr val="003A80"/>
                </a:solidFill>
                <a:cs typeface="Arial" charset="0"/>
              </a:rPr>
              <a:t>subject</a:t>
            </a:r>
            <a:r>
              <a:rPr lang="fr-BE" kern="1200" dirty="0" smtClean="0">
                <a:solidFill>
                  <a:srgbClr val="003A80"/>
                </a:solidFill>
                <a:cs typeface="Arial" charset="0"/>
              </a:rPr>
              <a:t> areas 2007-2012</a:t>
            </a:r>
            <a:r>
              <a:rPr lang="fr-BE" kern="1200" dirty="0" smtClean="0">
                <a:solidFill>
                  <a:srgbClr val="FFFFFF"/>
                </a:solidFill>
                <a:cs typeface="Arial" charset="0"/>
              </a:rPr>
              <a:t/>
            </a:r>
            <a:br>
              <a:rPr lang="fr-BE" kern="1200" dirty="0" smtClean="0">
                <a:solidFill>
                  <a:srgbClr val="FFFFFF"/>
                </a:solidFill>
                <a:cs typeface="Arial" charset="0"/>
              </a:rPr>
            </a:br>
            <a:r>
              <a:rPr lang="fr-BE" sz="2800" kern="1200" dirty="0" smtClean="0">
                <a:solidFill>
                  <a:srgbClr val="FFFFFF"/>
                </a:solidFill>
                <a:latin typeface="Trebuchet MS" pitchFamily="34" charset="0"/>
                <a:cs typeface="Arial" charset="0"/>
              </a:rPr>
              <a:t/>
            </a:r>
            <a:br>
              <a:rPr lang="fr-BE" sz="2800" kern="1200" dirty="0" smtClean="0">
                <a:solidFill>
                  <a:srgbClr val="FFFFFF"/>
                </a:solidFill>
                <a:latin typeface="Trebuchet MS" pitchFamily="34" charset="0"/>
                <a:cs typeface="Arial" charset="0"/>
              </a:rPr>
            </a:br>
            <a:r>
              <a:rPr lang="fr-BE" sz="2800" kern="1200" dirty="0" smtClean="0">
                <a:solidFill>
                  <a:srgbClr val="FFFFFF"/>
                </a:solidFill>
                <a:latin typeface="Trebuchet MS" pitchFamily="34" charset="0"/>
                <a:cs typeface="Arial" charset="0"/>
              </a:rPr>
              <a:t>2007-2012</a:t>
            </a:r>
            <a:endParaRPr lang="fr-FR" sz="2800" kern="1200" dirty="0" smtClean="0">
              <a:solidFill>
                <a:srgbClr val="FFFFFF"/>
              </a:solidFill>
              <a:latin typeface="Trebuchet MS" pitchFamily="34" charset="0"/>
              <a:cs typeface="Arial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253999" y="1676400"/>
          <a:ext cx="9461501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900" y="1270001"/>
            <a:ext cx="9486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600" b="1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Erasmus </a:t>
            </a:r>
            <a:r>
              <a:rPr lang="fr-BE" sz="2600" b="1" dirty="0" err="1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selected</a:t>
            </a:r>
            <a:r>
              <a:rPr lang="fr-BE" sz="2600" b="1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fr-BE" sz="2600" b="1" dirty="0" err="1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projects</a:t>
            </a:r>
            <a:r>
              <a:rPr lang="fr-BE" sz="2600" b="1" dirty="0" smtClean="0">
                <a:solidFill>
                  <a:srgbClr val="003A80"/>
                </a:solidFill>
                <a:ea typeface="Verdana" pitchFamily="34" charset="0"/>
                <a:cs typeface="Verdana" pitchFamily="34" charset="0"/>
              </a:rPr>
              <a:t> 2007-2012 per country</a:t>
            </a:r>
            <a:endParaRPr lang="en-GB" sz="2600" dirty="0">
              <a:solidFill>
                <a:srgbClr val="003A80"/>
              </a:solidFill>
              <a:latin typeface="Trebuchet MS" pitchFamily="34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8306469"/>
              </p:ext>
            </p:extLst>
          </p:nvPr>
        </p:nvGraphicFramePr>
        <p:xfrm>
          <a:off x="317500" y="1739900"/>
          <a:ext cx="9296400" cy="454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Down Arrow 4"/>
          <p:cNvSpPr/>
          <p:nvPr/>
        </p:nvSpPr>
        <p:spPr bwMode="auto">
          <a:xfrm>
            <a:off x="2654300" y="1879600"/>
            <a:ext cx="609600" cy="330200"/>
          </a:xfrm>
          <a:prstGeom prst="downArrow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Verdana" pitchFamily="34" charset="0"/>
              <a:sym typeface="Webdings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06" name="Group 42"/>
          <p:cNvGraphicFramePr>
            <a:graphicFrameLocks noGrp="1"/>
          </p:cNvGraphicFramePr>
          <p:nvPr/>
        </p:nvGraphicFramePr>
        <p:xfrm>
          <a:off x="304801" y="1869440"/>
          <a:ext cx="9169399" cy="4556760"/>
        </p:xfrm>
        <a:graphic>
          <a:graphicData uri="http://schemas.openxmlformats.org/drawingml/2006/table">
            <a:tbl>
              <a:tblPr/>
              <a:tblGrid>
                <a:gridCol w="2787166"/>
                <a:gridCol w="993593"/>
                <a:gridCol w="1011605"/>
                <a:gridCol w="942564"/>
                <a:gridCol w="915547"/>
                <a:gridCol w="906541"/>
                <a:gridCol w="768091"/>
                <a:gridCol w="844292"/>
              </a:tblGrid>
              <a:tr h="90165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2007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2008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2009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</a:t>
                      </a:r>
                      <a:r>
                        <a:rPr kumimoji="0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Average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663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Networks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(59 </a:t>
                      </a:r>
                      <a:r>
                        <a:rPr kumimoji="0" 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projects</a:t>
                      </a: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65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135248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Multilateral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projects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(284 </a:t>
                      </a:r>
                      <a:r>
                        <a:rPr kumimoji="0" 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projects</a:t>
                      </a: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5248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Accompanying</a:t>
                      </a:r>
                      <a:r>
                        <a:rPr kumimoji="0" lang="fr-B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kumimoji="0" lang="fr-BE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Measures</a:t>
                      </a:r>
                      <a:endParaRPr kumimoji="0" lang="fr-B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(36 </a:t>
                      </a:r>
                      <a:r>
                        <a:rPr kumimoji="0" 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projects</a:t>
                      </a: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A8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A8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8232" name="Title 1"/>
          <p:cNvSpPr>
            <a:spLocks noGrp="1"/>
          </p:cNvSpPr>
          <p:nvPr>
            <p:ph type="title"/>
          </p:nvPr>
        </p:nvSpPr>
        <p:spPr bwMode="auto">
          <a:xfrm>
            <a:off x="241300" y="1333500"/>
            <a:ext cx="6794500" cy="6635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BE" b="1" dirty="0" smtClean="0">
                <a:solidFill>
                  <a:srgbClr val="003A80"/>
                </a:solidFill>
              </a:rPr>
              <a:t>Erasmus </a:t>
            </a:r>
            <a:r>
              <a:rPr lang="fr-BE" b="1" dirty="0" err="1" smtClean="0">
                <a:solidFill>
                  <a:srgbClr val="003A80"/>
                </a:solidFill>
              </a:rPr>
              <a:t>Partnership</a:t>
            </a:r>
            <a:r>
              <a:rPr lang="fr-BE" b="1" dirty="0" smtClean="0">
                <a:solidFill>
                  <a:srgbClr val="003A80"/>
                </a:solidFill>
              </a:rPr>
              <a:t> </a:t>
            </a:r>
            <a:r>
              <a:rPr lang="fr-BE" b="1" dirty="0" err="1" smtClean="0">
                <a:solidFill>
                  <a:srgbClr val="003A80"/>
                </a:solidFill>
              </a:rPr>
              <a:t>average</a:t>
            </a:r>
            <a:endParaRPr lang="fr-BE" b="1" dirty="0" smtClean="0">
              <a:solidFill>
                <a:srgbClr val="003A8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48"/>
          <p:cNvSpPr>
            <a:spLocks noGrp="1" noChangeArrowheads="1"/>
          </p:cNvSpPr>
          <p:nvPr>
            <p:ph type="title"/>
          </p:nvPr>
        </p:nvSpPr>
        <p:spPr bwMode="auto">
          <a:xfrm>
            <a:off x="3060700" y="1282700"/>
            <a:ext cx="3543300" cy="663575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sz="3200" kern="1200" dirty="0" smtClean="0">
                <a:solidFill>
                  <a:srgbClr val="003A80"/>
                </a:solidFill>
                <a:sym typeface="Webdings" pitchFamily="18" charset="2"/>
              </a:rPr>
              <a:t>Award Criteria</a:t>
            </a:r>
          </a:p>
        </p:txBody>
      </p:sp>
      <p:sp>
        <p:nvSpPr>
          <p:cNvPr id="159793" name="Rectangle 49"/>
          <p:cNvSpPr>
            <a:spLocks noGrp="1" noChangeArrowheads="1"/>
          </p:cNvSpPr>
          <p:nvPr>
            <p:ph idx="1"/>
          </p:nvPr>
        </p:nvSpPr>
        <p:spPr bwMode="auto">
          <a:xfrm>
            <a:off x="1231900" y="1968500"/>
            <a:ext cx="8229600" cy="3954463"/>
          </a:xfrm>
          <a:prstGeom prst="rect">
            <a:avLst/>
          </a:prstGeom>
          <a:noFill/>
          <a:ln w="0">
            <a:miter lim="800000"/>
            <a:headEnd/>
            <a:tailEnd/>
          </a:ln>
        </p:spPr>
        <p:txBody>
          <a:bodyPr/>
          <a:lstStyle/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/>
              <a:t>1. </a:t>
            </a:r>
            <a:r>
              <a:rPr lang="en-GB" sz="2400" dirty="0" smtClean="0">
                <a:solidFill>
                  <a:srgbClr val="003A80"/>
                </a:solidFill>
              </a:rPr>
              <a:t>Relevance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2. Quality of the work programme 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3. Innovative character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4. Quality of the  Consortium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5. European added value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6. The cost-benefit ratio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7. Impact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8. Quality of the Valorisation plan 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en-GB" sz="2400" dirty="0" smtClean="0">
                <a:solidFill>
                  <a:srgbClr val="003A80"/>
                </a:solidFill>
              </a:rPr>
              <a:t>    (dissemination and exploitation of results)</a:t>
            </a:r>
          </a:p>
          <a:p>
            <a:pPr marL="358775" indent="-358775" eaLnBrk="1" hangingPunct="1">
              <a:lnSpc>
                <a:spcPct val="80000"/>
              </a:lnSpc>
              <a:buFontTx/>
              <a:buNone/>
            </a:pPr>
            <a:r>
              <a:rPr lang="fr-BE" sz="2400" dirty="0" smtClean="0">
                <a:solidFill>
                  <a:srgbClr val="003A80"/>
                </a:solidFill>
              </a:rPr>
              <a:t>9. Participation of organisations </a:t>
            </a:r>
            <a:r>
              <a:rPr lang="fr-BE" sz="2400" dirty="0" err="1" smtClean="0">
                <a:solidFill>
                  <a:srgbClr val="003A80"/>
                </a:solidFill>
              </a:rPr>
              <a:t>from</a:t>
            </a:r>
            <a:r>
              <a:rPr lang="fr-BE" sz="2400" dirty="0" smtClean="0">
                <a:solidFill>
                  <a:srgbClr val="003A80"/>
                </a:solidFill>
              </a:rPr>
              <a:t> </a:t>
            </a:r>
            <a:r>
              <a:rPr lang="fr-BE" sz="2400" dirty="0" err="1" smtClean="0">
                <a:solidFill>
                  <a:srgbClr val="003A80"/>
                </a:solidFill>
              </a:rPr>
              <a:t>third</a:t>
            </a:r>
            <a:r>
              <a:rPr lang="fr-BE" sz="2400" dirty="0" smtClean="0">
                <a:solidFill>
                  <a:srgbClr val="003A80"/>
                </a:solidFill>
              </a:rPr>
              <a:t> countries (</a:t>
            </a:r>
            <a:r>
              <a:rPr lang="fr-BE" sz="2400" i="1" dirty="0" err="1" smtClean="0">
                <a:solidFill>
                  <a:srgbClr val="003A80"/>
                </a:solidFill>
              </a:rPr>
              <a:t>optional</a:t>
            </a:r>
            <a:r>
              <a:rPr lang="fr-BE" sz="2400" i="1" dirty="0" smtClean="0">
                <a:solidFill>
                  <a:srgbClr val="003A80"/>
                </a:solidFill>
              </a:rPr>
              <a:t> for </a:t>
            </a:r>
            <a:r>
              <a:rPr lang="fr-BE" sz="2400" i="1" dirty="0" err="1" smtClean="0">
                <a:solidFill>
                  <a:srgbClr val="003A80"/>
                </a:solidFill>
              </a:rPr>
              <a:t>Multilateral</a:t>
            </a:r>
            <a:r>
              <a:rPr lang="fr-BE" sz="2400" i="1" dirty="0" smtClean="0">
                <a:solidFill>
                  <a:srgbClr val="003A80"/>
                </a:solidFill>
              </a:rPr>
              <a:t> and Networks </a:t>
            </a:r>
            <a:r>
              <a:rPr lang="fr-BE" sz="2400" i="1" dirty="0" err="1" smtClean="0">
                <a:solidFill>
                  <a:srgbClr val="003A80"/>
                </a:solidFill>
              </a:rPr>
              <a:t>only</a:t>
            </a:r>
            <a:r>
              <a:rPr lang="fr-BE" sz="2400" dirty="0" smtClean="0">
                <a:solidFill>
                  <a:srgbClr val="003A80"/>
                </a:solidFill>
              </a:rPr>
              <a:t>)</a:t>
            </a:r>
            <a:endParaRPr lang="en-GB" sz="2400" dirty="0" smtClean="0">
              <a:solidFill>
                <a:srgbClr val="003A80"/>
              </a:solidFill>
            </a:endParaRPr>
          </a:p>
        </p:txBody>
      </p:sp>
      <p:sp>
        <p:nvSpPr>
          <p:cNvPr id="4198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391619-9413-474A-9D8F-40F57966CA0E}" type="slidenum">
              <a:rPr lang="de-DE" smtClean="0"/>
              <a:pPr/>
              <a:t>36</a:t>
            </a:fld>
            <a:endParaRPr lang="de-DE" smtClean="0"/>
          </a:p>
        </p:txBody>
      </p:sp>
      <p:sp>
        <p:nvSpPr>
          <p:cNvPr id="41987" name="Slide Number Placeholder 1"/>
          <p:cNvSpPr txBox="1">
            <a:spLocks noGrp="1"/>
          </p:cNvSpPr>
          <p:nvPr/>
        </p:nvSpPr>
        <p:spPr bwMode="auto">
          <a:xfrm>
            <a:off x="7303956" y="6481764"/>
            <a:ext cx="23114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de-DE" sz="1400" dirty="0">
              <a:latin typeface="Tahoma" pitchFamily="34" charset="0"/>
            </a:endParaRPr>
          </a:p>
        </p:txBody>
      </p:sp>
      <p:sp>
        <p:nvSpPr>
          <p:cNvPr id="41988" name="Dia számának helye 2"/>
          <p:cNvSpPr txBox="1">
            <a:spLocks noGrp="1"/>
          </p:cNvSpPr>
          <p:nvPr/>
        </p:nvSpPr>
        <p:spPr bwMode="auto">
          <a:xfrm>
            <a:off x="7137135" y="623728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endParaRPr lang="en-GB" sz="1400" dirty="0">
              <a:solidFill>
                <a:srgbClr val="80808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9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9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9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9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9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9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9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59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9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59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86702" y="1135063"/>
            <a:ext cx="8915400" cy="45259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GB" dirty="0" smtClean="0"/>
              <a:t>   </a:t>
            </a:r>
          </a:p>
          <a:p>
            <a:pPr eaLnBrk="1" hangingPunct="1">
              <a:buFontTx/>
              <a:buNone/>
            </a:pPr>
            <a:r>
              <a:rPr lang="en-GB" dirty="0" smtClean="0">
                <a:solidFill>
                  <a:srgbClr val="002060"/>
                </a:solidFill>
                <a:latin typeface="Trebuchet MS" pitchFamily="34" charset="0"/>
              </a:rPr>
              <a:t>	</a:t>
            </a:r>
          </a:p>
          <a:p>
            <a:pPr algn="just" eaLnBrk="1" hangingPunct="1">
              <a:buFontTx/>
              <a:buNone/>
            </a:pPr>
            <a:r>
              <a:rPr lang="en-GB" sz="2800" dirty="0" smtClean="0">
                <a:solidFill>
                  <a:srgbClr val="003A80"/>
                </a:solidFill>
              </a:rPr>
              <a:t>   A decision will be made to finance the projects receiving the highest scores based on their quality as reflected in the standard award criteria and achieving a balanced coverage of the priorities as explicitly stressed in the Call for proposals.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DF287-0291-4FB0-9449-0AE2D740A62F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kern="1200" dirty="0" smtClean="0">
                <a:sym typeface="Webdings" pitchFamily="18" charset="2"/>
              </a:rPr>
              <a:t/>
            </a:r>
            <a:br>
              <a:rPr lang="en-GB" sz="3200" kern="1200" dirty="0" smtClean="0">
                <a:sym typeface="Webdings" pitchFamily="18" charset="2"/>
              </a:rPr>
            </a:br>
            <a:r>
              <a:rPr lang="en-GB" sz="32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  <a:sym typeface="Webdings" pitchFamily="18" charset="2"/>
              </a:rPr>
              <a:t>Selection 2013: main indicative dates</a:t>
            </a:r>
            <a:r>
              <a:rPr lang="en-GB" dirty="0" smtClean="0">
                <a:solidFill>
                  <a:srgbClr val="FF9900"/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n-GB" dirty="0" smtClean="0">
                <a:solidFill>
                  <a:srgbClr val="FF9900"/>
                </a:solidFill>
                <a:ea typeface="Verdana" pitchFamily="34" charset="0"/>
                <a:cs typeface="Verdana" pitchFamily="34" charset="0"/>
              </a:rPr>
            </a:br>
            <a:endParaRPr lang="en-GB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08000" y="2527300"/>
          <a:ext cx="8623300" cy="3911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007EE-1E3B-42D2-BCCA-F8F77F0E10D8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 txBox="1">
            <a:spLocks noGrp="1"/>
          </p:cNvSpPr>
          <p:nvPr/>
        </p:nvSpPr>
        <p:spPr bwMode="auto">
          <a:xfrm>
            <a:off x="7303956" y="6481764"/>
            <a:ext cx="23114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18FA18FD-EFAC-46D5-8C3B-4C9A6C670521}" type="slidenum">
              <a:rPr lang="de-DE" sz="1400">
                <a:solidFill>
                  <a:srgbClr val="336699"/>
                </a:solidFill>
                <a:latin typeface="Tahoma" pitchFamily="34" charset="0"/>
              </a:rPr>
              <a:pPr algn="r"/>
              <a:t>39</a:t>
            </a:fld>
            <a:endParaRPr lang="de-DE" sz="1400" dirty="0">
              <a:solidFill>
                <a:srgbClr val="336699"/>
              </a:solidFill>
              <a:latin typeface="Tahoma" pitchFamily="34" charset="0"/>
            </a:endParaRPr>
          </a:p>
        </p:txBody>
      </p:sp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478500" y="1566863"/>
            <a:ext cx="882941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 sz="2000" dirty="0">
              <a:solidFill>
                <a:srgbClr val="336699"/>
              </a:solidFill>
              <a:latin typeface="Trebuchet MS" pitchFamily="34" charset="0"/>
            </a:endParaRPr>
          </a:p>
          <a:p>
            <a:endParaRPr lang="en-US" sz="2000" dirty="0">
              <a:solidFill>
                <a:srgbClr val="003A80"/>
              </a:solidFill>
              <a:latin typeface="Trebuchet MS" pitchFamily="34" charset="0"/>
            </a:endParaRPr>
          </a:p>
          <a:p>
            <a:r>
              <a:rPr lang="en-GB" sz="2000" dirty="0">
                <a:solidFill>
                  <a:srgbClr val="003A80"/>
                </a:solidFill>
                <a:latin typeface="+mn-lt"/>
              </a:rPr>
              <a:t>LLP – Erasmus Programme – Executive Agency (EACEA) Website </a:t>
            </a:r>
            <a:r>
              <a:rPr lang="en-GB" sz="2000" dirty="0">
                <a:solidFill>
                  <a:srgbClr val="B5003D"/>
                </a:solidFill>
                <a:latin typeface="+mn-lt"/>
                <a:hlinkClick r:id="rId3"/>
              </a:rPr>
              <a:t>http://eacea.ec.europa.eu/llp/erasmus/erasmus_en.htm</a:t>
            </a:r>
            <a:r>
              <a:rPr lang="en-GB" sz="2000" dirty="0">
                <a:solidFill>
                  <a:schemeClr val="hlink"/>
                </a:solidFill>
                <a:latin typeface="+mn-lt"/>
              </a:rPr>
              <a:t> </a:t>
            </a:r>
            <a:endParaRPr lang="en-GB" sz="2000" dirty="0" smtClean="0">
              <a:solidFill>
                <a:schemeClr val="hlink"/>
              </a:solidFill>
              <a:latin typeface="+mn-lt"/>
            </a:endParaRPr>
          </a:p>
          <a:p>
            <a:pPr algn="ctr"/>
            <a:endParaRPr lang="en-GB" sz="2000" dirty="0" smtClean="0">
              <a:solidFill>
                <a:schemeClr val="hlink"/>
              </a:solidFill>
              <a:latin typeface="+mn-lt"/>
            </a:endParaRPr>
          </a:p>
          <a:p>
            <a:r>
              <a:rPr lang="fr-BE" sz="2000" dirty="0" smtClean="0">
                <a:solidFill>
                  <a:srgbClr val="003A80"/>
                </a:solidFill>
                <a:latin typeface="+mn-lt"/>
              </a:rPr>
              <a:t>LLP </a:t>
            </a:r>
            <a:r>
              <a:rPr lang="fr-BE" sz="2000" dirty="0">
                <a:solidFill>
                  <a:srgbClr val="003A80"/>
                </a:solidFill>
                <a:latin typeface="+mn-lt"/>
              </a:rPr>
              <a:t>– Erasmus Programme – Directory </a:t>
            </a:r>
            <a:r>
              <a:rPr lang="en-GB" sz="2000" dirty="0">
                <a:solidFill>
                  <a:srgbClr val="003A80"/>
                </a:solidFill>
                <a:latin typeface="+mn-lt"/>
              </a:rPr>
              <a:t>project compendia</a:t>
            </a:r>
            <a:endParaRPr lang="fr-BE" sz="2000" dirty="0">
              <a:solidFill>
                <a:srgbClr val="003A80"/>
              </a:solidFill>
              <a:latin typeface="+mn-lt"/>
              <a:hlinkClick r:id="rId3"/>
            </a:endParaRPr>
          </a:p>
          <a:p>
            <a:pPr algn="ctr"/>
            <a:r>
              <a:rPr lang="en-GB" sz="2000" dirty="0">
                <a:solidFill>
                  <a:srgbClr val="B5003D"/>
                </a:solidFill>
                <a:latin typeface="+mn-lt"/>
                <a:hlinkClick r:id="rId3"/>
              </a:rPr>
              <a:t>http://eacea.ec.europa.eu/llp/results_projects/project_compendia_en.php</a:t>
            </a:r>
          </a:p>
          <a:p>
            <a:pPr algn="ctr"/>
            <a:endParaRPr lang="fr-BE" sz="2000" dirty="0">
              <a:solidFill>
                <a:srgbClr val="003A80"/>
              </a:solidFill>
              <a:latin typeface="Trebuchet MS" pitchFamily="34" charset="0"/>
            </a:endParaRPr>
          </a:p>
          <a:p>
            <a:endParaRPr lang="en-GB" sz="2000" dirty="0">
              <a:solidFill>
                <a:srgbClr val="021B7D"/>
              </a:solidFill>
              <a:latin typeface="Trebuchet MS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de-DE" sz="2000" b="1" dirty="0">
              <a:solidFill>
                <a:srgbClr val="021B7D"/>
              </a:solidFill>
              <a:latin typeface="Trebuchet MS" pitchFamily="34" charset="0"/>
            </a:endParaRPr>
          </a:p>
        </p:txBody>
      </p:sp>
      <p:sp>
        <p:nvSpPr>
          <p:cNvPr id="54277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4315090" y="4716464"/>
            <a:ext cx="1116145" cy="979487"/>
          </a:xfrm>
          <a:prstGeom prst="actionButtonHome">
            <a:avLst/>
          </a:prstGeom>
          <a:solidFill>
            <a:srgbClr val="056E9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Trebuchet MS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dirty="0" err="1" smtClean="0">
                <a:solidFill>
                  <a:srgbClr val="003A80"/>
                </a:solidFill>
              </a:rPr>
              <a:t>Useful</a:t>
            </a:r>
            <a:r>
              <a:rPr lang="fr-BE" sz="3200" dirty="0" smtClean="0">
                <a:solidFill>
                  <a:srgbClr val="003A80"/>
                </a:solidFill>
              </a:rPr>
              <a:t> links</a:t>
            </a:r>
            <a:endParaRPr lang="en-GB" sz="3200" dirty="0">
              <a:solidFill>
                <a:srgbClr val="003A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/>
          </p:cNvSpPr>
          <p:nvPr/>
        </p:nvSpPr>
        <p:spPr bwMode="auto">
          <a:xfrm>
            <a:off x="194337" y="1993901"/>
            <a:ext cx="9126934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Europe needs more </a:t>
            </a: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graduates</a:t>
            </a:r>
          </a:p>
          <a:p>
            <a:pPr marL="342900" indent="-342900" algn="just"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Quality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, relevance and employability </a:t>
            </a:r>
            <a:endParaRPr lang="en-GB" sz="2300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342900" indent="-342900" algn="just"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Higher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education’s contribution to economic recovery and long term growth</a:t>
            </a:r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8775"/>
            <a:r>
              <a:rPr lang="en-GB" dirty="0" smtClean="0">
                <a:solidFill>
                  <a:srgbClr val="003A80"/>
                </a:solidFill>
              </a:rPr>
              <a:t>Why modernise?</a:t>
            </a:r>
          </a:p>
        </p:txBody>
      </p:sp>
      <p:pic>
        <p:nvPicPr>
          <p:cNvPr id="11268" name="Picture 4" descr="picture le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1569" y="4784726"/>
            <a:ext cx="3314039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BE" sz="3200" kern="12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  <a:sym typeface="Webdings" pitchFamily="18" charset="2"/>
              </a:rPr>
              <a:t>Erasmus – Programme Actions</a:t>
            </a:r>
            <a:endParaRPr lang="en-GB" sz="3200" kern="1200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  <a:sym typeface="Webdings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4729" y="1816100"/>
            <a:ext cx="8502650" cy="396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defRPr/>
            </a:pPr>
            <a:endParaRPr lang="en-GB" sz="2300" b="1" dirty="0" smtClean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defRPr/>
            </a:pPr>
            <a:r>
              <a:rPr lang="en-GB" sz="2300" b="1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Decentralised </a:t>
            </a:r>
            <a:r>
              <a:rPr lang="en-GB" sz="2300" b="1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Actions </a:t>
            </a:r>
          </a:p>
          <a:p>
            <a:pPr marL="342900" lvl="1" indent="-342900" algn="just"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Mobility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of students, including student placements in enterprises and of teaching and other staff </a:t>
            </a:r>
          </a:p>
          <a:p>
            <a:pPr marL="342900" lvl="1" indent="-342900" algn="just"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Erasmus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Intensive Programmes</a:t>
            </a:r>
          </a:p>
          <a:p>
            <a:pPr marL="342900" indent="-342900" algn="just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buFont typeface="Arial" pitchFamily="34" charset="0"/>
              <a:buChar char="•"/>
              <a:defRPr/>
            </a:pPr>
            <a:endParaRPr lang="en-GB" sz="2300" dirty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342900" indent="-342900" algn="just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Clr>
                <a:srgbClr val="336699"/>
              </a:buClr>
              <a:buSzPct val="75000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		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managed by National Agencies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BE" dirty="0" smtClean="0">
                <a:solidFill>
                  <a:srgbClr val="003A80"/>
                </a:solidFill>
              </a:rPr>
              <a:t>Erasmus – Programme Actio</a:t>
            </a:r>
            <a:r>
              <a:rPr lang="fr-BE" dirty="0" err="1" smtClean="0">
                <a:solidFill>
                  <a:srgbClr val="003A80"/>
                </a:solidFill>
              </a:rPr>
              <a:t>n</a:t>
            </a:r>
            <a:r>
              <a:rPr lang="fr-BE" dirty="0" smtClean="0">
                <a:solidFill>
                  <a:srgbClr val="003A80"/>
                </a:solidFill>
              </a:rPr>
              <a:t>s</a:t>
            </a:r>
            <a:endParaRPr lang="en-GB" dirty="0" smtClean="0">
              <a:solidFill>
                <a:srgbClr val="003A8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4729" y="1841500"/>
            <a:ext cx="8502650" cy="441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indent="-355600" algn="just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sz="2300" b="1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Centralised Actions</a:t>
            </a:r>
          </a:p>
          <a:p>
            <a:pPr marL="628650" lvl="1" indent="-27305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Multilateral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Projects (2013 - 5 Priorities – Modernisation </a:t>
            </a: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Agenda)</a:t>
            </a:r>
          </a:p>
          <a:p>
            <a:pPr marL="628650" lvl="1" indent="-27305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Academic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Networks (Cooperation in specific subject </a:t>
            </a: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areas)</a:t>
            </a:r>
          </a:p>
          <a:p>
            <a:pPr marL="628650" lvl="1" indent="-27305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Accompanying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Measures (complement other ERA actions – communication; dissemination and exploitation of results)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300" dirty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	 </a:t>
            </a: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managed by Executive Agency (EACEA)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>
                <a:solidFill>
                  <a:srgbClr val="003A80"/>
                </a:solidFill>
              </a:rPr>
              <a:t>ECTS and </a:t>
            </a:r>
            <a:r>
              <a:rPr lang="de-DE" dirty="0" err="1" smtClean="0">
                <a:solidFill>
                  <a:srgbClr val="003A80"/>
                </a:solidFill>
              </a:rPr>
              <a:t>Diploma</a:t>
            </a:r>
            <a:r>
              <a:rPr lang="de-DE" dirty="0" smtClean="0">
                <a:solidFill>
                  <a:srgbClr val="003A80"/>
                </a:solidFill>
              </a:rPr>
              <a:t> Supplement Labels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474663" y="1917700"/>
            <a:ext cx="9028906" cy="30315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marL="628650" lvl="1" indent="-27305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Awarded to HEIs which apply the principles of ECTS and/or DS correctly (NB - not a funding opportunity)</a:t>
            </a:r>
          </a:p>
          <a:p>
            <a:pPr marL="628650" lvl="1" indent="-27305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2012 deadline for submission of applications was 1st October. Selection process on-going</a:t>
            </a:r>
          </a:p>
          <a:p>
            <a:pPr marL="628650" lvl="1" indent="-27305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More information </a:t>
            </a: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at </a:t>
            </a:r>
            <a:r>
              <a:rPr lang="en-GB" sz="2300" dirty="0" smtClean="0">
                <a:solidFill>
                  <a:srgbClr val="B5003D"/>
                </a:solidFill>
                <a:latin typeface="+mn-lt"/>
                <a:ea typeface="Verdana" pitchFamily="34" charset="0"/>
                <a:cs typeface="Verdana" pitchFamily="34" charset="0"/>
                <a:hlinkClick r:id="rId3"/>
              </a:rPr>
              <a:t>http</a:t>
            </a:r>
            <a:r>
              <a:rPr lang="en-GB" sz="2300" dirty="0">
                <a:solidFill>
                  <a:srgbClr val="B5003D"/>
                </a:solidFill>
                <a:latin typeface="+mn-lt"/>
                <a:ea typeface="Verdana" pitchFamily="34" charset="0"/>
                <a:cs typeface="Verdana" pitchFamily="34" charset="0"/>
                <a:hlinkClick r:id="rId3"/>
              </a:rPr>
              <a:t>://eacea.ec.europa.eu/llp/support_measures_and_network/ects_dsl_en.php</a:t>
            </a:r>
            <a:r>
              <a:rPr lang="en-GB" sz="2300" dirty="0">
                <a:solidFill>
                  <a:srgbClr val="B5003D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LLP Call 2013 – </a:t>
            </a:r>
            <a:r>
              <a:rPr lang="en-GB" dirty="0" smtClean="0">
                <a:solidFill>
                  <a:srgbClr val="003A80"/>
                </a:solidFill>
              </a:rPr>
              <a:t>ERASMUS </a:t>
            </a:r>
            <a:r>
              <a:rPr lang="en-GB" dirty="0" smtClean="0">
                <a:solidFill>
                  <a:srgbClr val="003A80"/>
                </a:solidFill>
              </a:rPr>
              <a:t>Centralised Actions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634604" y="1905000"/>
            <a:ext cx="844589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Clr>
                <a:srgbClr val="F7C943"/>
              </a:buClr>
              <a:buFont typeface="Arial" charset="0"/>
              <a:buNone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OBJECTIVES: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0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Link policy with </a:t>
            </a:r>
            <a:r>
              <a:rPr lang="en-GB" sz="20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programme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Reach </a:t>
            </a:r>
            <a:r>
              <a:rPr lang="en-GB" sz="20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the objectives set in the Modernisation </a:t>
            </a:r>
            <a:r>
              <a:rPr lang="en-GB" sz="20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Agenda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Interest </a:t>
            </a:r>
            <a:r>
              <a:rPr lang="en-GB" sz="20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in applying also in the perspective of the new Programme </a:t>
            </a:r>
            <a:r>
              <a:rPr lang="en-GB" sz="20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 </a:t>
            </a:r>
            <a:r>
              <a:rPr lang="en-GB" sz="20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Transition period</a:t>
            </a:r>
          </a:p>
          <a:p>
            <a:pPr marL="812800" lvl="1" indent="-3556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Call 2013 on-line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300" dirty="0">
                <a:solidFill>
                  <a:srgbClr val="B5003D"/>
                </a:solidFill>
                <a:latin typeface="+mn-lt"/>
                <a:ea typeface="Verdana" pitchFamily="34" charset="0"/>
                <a:cs typeface="Verdana" pitchFamily="34" charset="0"/>
                <a:hlinkClick r:id="rId3"/>
              </a:rPr>
              <a:t>http://eacea.ec.europa.eu/llp/funding/2013/index_en.php</a:t>
            </a:r>
            <a:r>
              <a:rPr lang="en-GB" sz="2300" dirty="0">
                <a:solidFill>
                  <a:srgbClr val="B5003D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rgbClr val="F7C943"/>
              </a:buClr>
              <a:buFont typeface="Arial" charset="0"/>
              <a:buNone/>
              <a:defRPr/>
            </a:pPr>
            <a:endParaRPr lang="en-GB" sz="900" b="1" dirty="0">
              <a:solidFill>
                <a:srgbClr val="F7C94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3A80"/>
                </a:solidFill>
              </a:rPr>
              <a:t>2013 – ERA Multilateral Projects Priorities 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507340" y="2019300"/>
            <a:ext cx="8891323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Support for cooperation of HEIs between themselves or together with other relevant stakeholders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300" dirty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Preference to innovative projects focusing on subject areas and themes not sufficiently covered by projects already being </a:t>
            </a:r>
            <a:r>
              <a:rPr lang="en-GB" sz="2300" dirty="0" smtClean="0">
                <a:solidFill>
                  <a:srgbClr val="003A80"/>
                </a:solidFill>
                <a:latin typeface="+mn-lt"/>
                <a:ea typeface="Verdana" pitchFamily="34" charset="0"/>
                <a:cs typeface="Verdana" pitchFamily="34" charset="0"/>
              </a:rPr>
              <a:t>funded</a:t>
            </a:r>
            <a:endParaRPr lang="en-GB" sz="2300" dirty="0">
              <a:solidFill>
                <a:srgbClr val="003A80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felong_learning_programme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Verdana" pitchFamily="34" charset="0"/>
            <a:sym typeface="Webdings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Verdana" pitchFamily="34" charset="0"/>
            <a:sym typeface="Webdings" pitchFamily="18" charset="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Verdana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Verdana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infodays_llp_november09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infodays_llp_november09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Verdana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erasmus_coord_meet_0208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erasmus_coord_meet_0208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Verdana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1536</Words>
  <Application>Microsoft Office PowerPoint</Application>
  <PresentationFormat>A4 Paper (210x297 mm)</PresentationFormat>
  <Paragraphs>309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lifelong_learning_programme_presentation</vt:lpstr>
      <vt:lpstr>Erasmus </vt:lpstr>
      <vt:lpstr> The political framework  - Europe 2020 </vt:lpstr>
      <vt:lpstr> Main policy references in EU higher education </vt:lpstr>
      <vt:lpstr>Why modernise?</vt:lpstr>
      <vt:lpstr>Erasmus – Programme Actions</vt:lpstr>
      <vt:lpstr>Erasmus – Programme Actions</vt:lpstr>
      <vt:lpstr>ECTS and Diploma Supplement Labels</vt:lpstr>
      <vt:lpstr>LLP Call 2013 – ERASMUS Centralised Actions</vt:lpstr>
      <vt:lpstr>2013 – ERA Multilateral Projects Priorities </vt:lpstr>
      <vt:lpstr>2013 – ERA Multilateral Projects Priorities </vt:lpstr>
      <vt:lpstr>Increasing attainment levels &amp; strengthening social dimension  </vt:lpstr>
      <vt:lpstr>Improving quality &amp; relevance of HE, including cooperation between HEIs &amp; labour market </vt:lpstr>
      <vt:lpstr>Strengthening quality through mobility and cross-border cooperation</vt:lpstr>
      <vt:lpstr>Knowledge Alliances </vt:lpstr>
      <vt:lpstr>Improving governance and funding </vt:lpstr>
      <vt:lpstr>Academic Networks</vt:lpstr>
      <vt:lpstr>Academic Networks</vt:lpstr>
      <vt:lpstr>Networks – Indicative activities</vt:lpstr>
      <vt:lpstr>Accompanying Measures</vt:lpstr>
      <vt:lpstr>Accompanying Measures</vt:lpstr>
      <vt:lpstr>General Conditions</vt:lpstr>
      <vt:lpstr>PowerPoint Presentation</vt:lpstr>
      <vt:lpstr>Access to Lifelong Learning in HE</vt:lpstr>
      <vt:lpstr>Q-Planet</vt:lpstr>
      <vt:lpstr>Innovation Competencies Development</vt:lpstr>
      <vt:lpstr>Social Erasmus</vt:lpstr>
      <vt:lpstr>EUPRHA</vt:lpstr>
      <vt:lpstr>PowerPoint Presentation</vt:lpstr>
      <vt:lpstr> Erasmus Selection Results 2007-2012 </vt:lpstr>
      <vt:lpstr> Selected projects: Evolution 2007-2012  </vt:lpstr>
      <vt:lpstr>Coverage of HE policy priorities</vt:lpstr>
      <vt:lpstr> EMP – Trends Subject areas 2007-2012 </vt:lpstr>
      <vt:lpstr>Networks – Trends subject areas 2007-2012  2007-2012</vt:lpstr>
      <vt:lpstr>PowerPoint Presentation</vt:lpstr>
      <vt:lpstr>Erasmus Partnership average</vt:lpstr>
      <vt:lpstr>Award Criteria</vt:lpstr>
      <vt:lpstr>PowerPoint Presentation</vt:lpstr>
      <vt:lpstr> Selection 2013: main indicative dates </vt:lpstr>
      <vt:lpstr>Useful links</vt:lpstr>
    </vt:vector>
  </TitlesOfParts>
  <Company>European Commission - EACEA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Bermimy</dc:creator>
  <cp:lastModifiedBy>Fabremi</cp:lastModifiedBy>
  <cp:revision>76</cp:revision>
  <dcterms:created xsi:type="dcterms:W3CDTF">2012-10-10T08:32:58Z</dcterms:created>
  <dcterms:modified xsi:type="dcterms:W3CDTF">2012-12-05T16:48:45Z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_Format">
    <vt:lpwstr>PPT Document</vt:lpwstr>
  </property>
  <property fmtid="{D5CDD505-2E9C-101B-9397-08002B2CF9AE}" pid="4" name="Supplier">
    <vt:lpwstr/>
  </property>
  <property fmtid="{D5CDD505-2E9C-101B-9397-08002B2CF9AE}" pid="5" name="_Contributor">
    <vt:lpwstr/>
  </property>
  <property fmtid="{D5CDD505-2E9C-101B-9397-08002B2CF9AE}" pid="6" name="Link To Folder">
    <vt:lpwstr>, </vt:lpwstr>
  </property>
  <property fmtid="{D5CDD505-2E9C-101B-9397-08002B2CF9AE}" pid="7" name="edomec">
    <vt:lpwstr>10.02.04.82      IT Sector</vt:lpwstr>
  </property>
  <property fmtid="{D5CDD505-2E9C-101B-9397-08002B2CF9AE}" pid="8" name="docID">
    <vt:lpwstr/>
  </property>
  <property fmtid="{D5CDD505-2E9C-101B-9397-08002B2CF9AE}" pid="9" name="_ResourceType">
    <vt:lpwstr/>
  </property>
  <property fmtid="{D5CDD505-2E9C-101B-9397-08002B2CF9AE}" pid="10" name="Subject">
    <vt:lpwstr/>
  </property>
  <property fmtid="{D5CDD505-2E9C-101B-9397-08002B2CF9AE}" pid="11" name="Keywords">
    <vt:lpwstr/>
  </property>
  <property fmtid="{D5CDD505-2E9C-101B-9397-08002B2CF9AE}" pid="12" name="_Author">
    <vt:lpwstr>sladdch</vt:lpwstr>
  </property>
  <property fmtid="{D5CDD505-2E9C-101B-9397-08002B2CF9AE}" pid="13" name="_Category">
    <vt:lpwstr/>
  </property>
  <property fmtid="{D5CDD505-2E9C-101B-9397-08002B2CF9AE}" pid="14" name="Slides">
    <vt:lpwstr>107</vt:lpwstr>
  </property>
  <property fmtid="{D5CDD505-2E9C-101B-9397-08002B2CF9AE}" pid="15" name="Categories">
    <vt:lpwstr/>
  </property>
  <property fmtid="{D5CDD505-2E9C-101B-9397-08002B2CF9AE}" pid="16" name="Approval Level">
    <vt:lpwstr/>
  </property>
  <property fmtid="{D5CDD505-2E9C-101B-9397-08002B2CF9AE}" pid="17" name="_Comments">
    <vt:lpwstr/>
  </property>
  <property fmtid="{D5CDD505-2E9C-101B-9397-08002B2CF9AE}" pid="18" name="Assigned To">
    <vt:lpwstr/>
  </property>
  <property fmtid="{D5CDD505-2E9C-101B-9397-08002B2CF9AE}" pid="19" name="URL">
    <vt:lpwstr/>
  </property>
  <property fmtid="{D5CDD505-2E9C-101B-9397-08002B2CF9AE}" pid="20" name="Language">
    <vt:lpwstr/>
  </property>
</Properties>
</file>