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85" r:id="rId12"/>
    <p:sldId id="266" r:id="rId13"/>
    <p:sldId id="283"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6" r:id="rId28"/>
    <p:sldId id="282" r:id="rId29"/>
    <p:sldId id="280" r:id="rId30"/>
    <p:sldId id="281" r:id="rId3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B0D717-BB27-44C8-99AB-7B888D561D86}" type="datetimeFigureOut">
              <a:rPr lang="es-ES" smtClean="0"/>
              <a:t>12/12/2012</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97B29B-C1F8-465E-816C-C5E19AE2D031}" type="slidenum">
              <a:rPr lang="es-ES" smtClean="0"/>
              <a:t>‹Nº›</a:t>
            </a:fld>
            <a:endParaRPr lang="es-ES"/>
          </a:p>
        </p:txBody>
      </p:sp>
    </p:spTree>
    <p:extLst>
      <p:ext uri="{BB962C8B-B14F-4D97-AF65-F5344CB8AC3E}">
        <p14:creationId xmlns:p14="http://schemas.microsoft.com/office/powerpoint/2010/main" val="578629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5703D2D-4CF1-4C99-9214-51EF0A96C4F7}" type="datetime1">
              <a:rPr lang="es-ES" smtClean="0"/>
              <a:t>12/12/2012</a:t>
            </a:fld>
            <a:endParaRPr lang="es-E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r>
              <a:rPr lang="es-ES" smtClean="0"/>
              <a:t>VI FERIA DE VALORIZACIÓN: RECONOCIMIENTOS DEL PAP 2012. MADRID, 12-12-2012.</a:t>
            </a:r>
            <a:endParaRPr lang="es-E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4FC5BC6-816F-4352-A671-324675A067E0}" type="slidenum">
              <a:rPr lang="es-ES" smtClean="0"/>
              <a:t>‹Nº›</a:t>
            </a:fld>
            <a:endParaRPr lang="es-E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02D29F1-256D-49B3-ABA4-F2A0513A1C76}" type="datetime1">
              <a:rPr lang="es-ES" smtClean="0"/>
              <a:t>12/12/2012</a:t>
            </a:fld>
            <a:endParaRPr lang="es-ES"/>
          </a:p>
        </p:txBody>
      </p:sp>
      <p:sp>
        <p:nvSpPr>
          <p:cNvPr id="5" name="Footer Placeholder 4"/>
          <p:cNvSpPr>
            <a:spLocks noGrp="1"/>
          </p:cNvSpPr>
          <p:nvPr>
            <p:ph type="ftr" sz="quarter" idx="11"/>
          </p:nvPr>
        </p:nvSpPr>
        <p:spPr/>
        <p:txBody>
          <a:bodyPr/>
          <a:lstStyle/>
          <a:p>
            <a:r>
              <a:rPr lang="es-ES" smtClean="0"/>
              <a:t>VI FERIA DE VALORIZACIÓN: RECONOCIMIENTOS DEL PAP 2012. MADRID, 12-12-2012.</a:t>
            </a:r>
            <a:endParaRPr lang="es-ES"/>
          </a:p>
        </p:txBody>
      </p:sp>
      <p:sp>
        <p:nvSpPr>
          <p:cNvPr id="6" name="Slide Number Placeholder 5"/>
          <p:cNvSpPr>
            <a:spLocks noGrp="1"/>
          </p:cNvSpPr>
          <p:nvPr>
            <p:ph type="sldNum" sz="quarter" idx="12"/>
          </p:nvPr>
        </p:nvSpPr>
        <p:spPr/>
        <p:txBody>
          <a:bodyPr/>
          <a:lstStyle/>
          <a:p>
            <a:fld id="{44FC5BC6-816F-4352-A671-324675A067E0}"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5D2EA63-45A8-4DB2-A10A-EB39778A16D6}" type="datetime1">
              <a:rPr lang="es-ES" smtClean="0"/>
              <a:t>12/12/2012</a:t>
            </a:fld>
            <a:endParaRPr lang="es-ES"/>
          </a:p>
        </p:txBody>
      </p:sp>
      <p:sp>
        <p:nvSpPr>
          <p:cNvPr id="5" name="Footer Placeholder 4"/>
          <p:cNvSpPr>
            <a:spLocks noGrp="1"/>
          </p:cNvSpPr>
          <p:nvPr>
            <p:ph type="ftr" sz="quarter" idx="11"/>
          </p:nvPr>
        </p:nvSpPr>
        <p:spPr/>
        <p:txBody>
          <a:bodyPr/>
          <a:lstStyle/>
          <a:p>
            <a:r>
              <a:rPr lang="es-ES" smtClean="0"/>
              <a:t>VI FERIA DE VALORIZACIÓN: RECONOCIMIENTOS DEL PAP 2012. MADRID, 12-12-2012.</a:t>
            </a:r>
            <a:endParaRPr lang="es-ES"/>
          </a:p>
        </p:txBody>
      </p:sp>
      <p:sp>
        <p:nvSpPr>
          <p:cNvPr id="6" name="Slide Number Placeholder 5"/>
          <p:cNvSpPr>
            <a:spLocks noGrp="1"/>
          </p:cNvSpPr>
          <p:nvPr>
            <p:ph type="sldNum" sz="quarter" idx="12"/>
          </p:nvPr>
        </p:nvSpPr>
        <p:spPr/>
        <p:txBody>
          <a:bodyPr/>
          <a:lstStyle/>
          <a:p>
            <a:fld id="{44FC5BC6-816F-4352-A671-324675A067E0}"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8717932-51EB-4108-97EB-4C75E7224DDB}" type="datetime1">
              <a:rPr lang="es-ES" smtClean="0"/>
              <a:t>12/12/2012</a:t>
            </a:fld>
            <a:endParaRPr lang="es-ES"/>
          </a:p>
        </p:txBody>
      </p:sp>
      <p:sp>
        <p:nvSpPr>
          <p:cNvPr id="5" name="Footer Placeholder 4"/>
          <p:cNvSpPr>
            <a:spLocks noGrp="1"/>
          </p:cNvSpPr>
          <p:nvPr>
            <p:ph type="ftr" sz="quarter" idx="11"/>
          </p:nvPr>
        </p:nvSpPr>
        <p:spPr/>
        <p:txBody>
          <a:bodyPr/>
          <a:lstStyle/>
          <a:p>
            <a:r>
              <a:rPr lang="es-ES" smtClean="0"/>
              <a:t>VI FERIA DE VALORIZACIÓN: RECONOCIMIENTOS DEL PAP 2012. MADRID, 12-12-2012.</a:t>
            </a:r>
            <a:endParaRPr lang="es-ES"/>
          </a:p>
        </p:txBody>
      </p:sp>
      <p:sp>
        <p:nvSpPr>
          <p:cNvPr id="6" name="Slide Number Placeholder 5"/>
          <p:cNvSpPr>
            <a:spLocks noGrp="1"/>
          </p:cNvSpPr>
          <p:nvPr>
            <p:ph type="sldNum" sz="quarter" idx="12"/>
          </p:nvPr>
        </p:nvSpPr>
        <p:spPr/>
        <p:txBody>
          <a:bodyPr/>
          <a:lstStyle/>
          <a:p>
            <a:fld id="{44FC5BC6-816F-4352-A671-324675A067E0}"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958A336-7082-4224-993F-847787FA6553}" type="datetime1">
              <a:rPr lang="es-ES" smtClean="0"/>
              <a:t>12/12/2012</a:t>
            </a:fld>
            <a:endParaRPr lang="es-ES"/>
          </a:p>
        </p:txBody>
      </p:sp>
      <p:sp>
        <p:nvSpPr>
          <p:cNvPr id="5" name="Footer Placeholder 4"/>
          <p:cNvSpPr>
            <a:spLocks noGrp="1"/>
          </p:cNvSpPr>
          <p:nvPr>
            <p:ph type="ftr" sz="quarter" idx="11"/>
          </p:nvPr>
        </p:nvSpPr>
        <p:spPr/>
        <p:txBody>
          <a:bodyPr/>
          <a:lstStyle/>
          <a:p>
            <a:r>
              <a:rPr lang="es-ES" smtClean="0"/>
              <a:t>VI FERIA DE VALORIZACIÓN: RECONOCIMIENTOS DEL PAP 2012. MADRID, 12-12-2012.</a:t>
            </a:r>
            <a:endParaRPr lang="es-ES"/>
          </a:p>
        </p:txBody>
      </p:sp>
      <p:sp>
        <p:nvSpPr>
          <p:cNvPr id="6" name="Slide Number Placeholder 5"/>
          <p:cNvSpPr>
            <a:spLocks noGrp="1"/>
          </p:cNvSpPr>
          <p:nvPr>
            <p:ph type="sldNum" sz="quarter" idx="12"/>
          </p:nvPr>
        </p:nvSpPr>
        <p:spPr/>
        <p:txBody>
          <a:bodyPr/>
          <a:lstStyle/>
          <a:p>
            <a:fld id="{44FC5BC6-816F-4352-A671-324675A067E0}"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080F19DE-9FDF-4BB8-9BA5-2E3CA423876D}" type="datetime1">
              <a:rPr lang="es-ES" smtClean="0"/>
              <a:t>12/12/2012</a:t>
            </a:fld>
            <a:endParaRPr lang="es-ES"/>
          </a:p>
        </p:txBody>
      </p:sp>
      <p:sp>
        <p:nvSpPr>
          <p:cNvPr id="6" name="Footer Placeholder 5"/>
          <p:cNvSpPr>
            <a:spLocks noGrp="1"/>
          </p:cNvSpPr>
          <p:nvPr>
            <p:ph type="ftr" sz="quarter" idx="11"/>
          </p:nvPr>
        </p:nvSpPr>
        <p:spPr/>
        <p:txBody>
          <a:bodyPr/>
          <a:lstStyle/>
          <a:p>
            <a:r>
              <a:rPr lang="es-ES" smtClean="0"/>
              <a:t>VI FERIA DE VALORIZACIÓN: RECONOCIMIENTOS DEL PAP 2012. MADRID, 12-12-2012.</a:t>
            </a:r>
            <a:endParaRPr lang="es-ES"/>
          </a:p>
        </p:txBody>
      </p:sp>
      <p:sp>
        <p:nvSpPr>
          <p:cNvPr id="7" name="Slide Number Placeholder 6"/>
          <p:cNvSpPr>
            <a:spLocks noGrp="1"/>
          </p:cNvSpPr>
          <p:nvPr>
            <p:ph type="sldNum" sz="quarter" idx="12"/>
          </p:nvPr>
        </p:nvSpPr>
        <p:spPr/>
        <p:txBody>
          <a:bodyPr/>
          <a:lstStyle/>
          <a:p>
            <a:fld id="{44FC5BC6-816F-4352-A671-324675A067E0}" type="slidenum">
              <a:rPr lang="es-ES" smtClean="0"/>
              <a:t>‹Nº›</a:t>
            </a:fld>
            <a:endParaRPr lang="es-ES"/>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089805B-33E4-4D46-BD3E-24E264911CA9}" type="datetime1">
              <a:rPr lang="es-ES" smtClean="0"/>
              <a:t>12/12/2012</a:t>
            </a:fld>
            <a:endParaRPr lang="es-ES"/>
          </a:p>
        </p:txBody>
      </p:sp>
      <p:sp>
        <p:nvSpPr>
          <p:cNvPr id="8" name="Footer Placeholder 7"/>
          <p:cNvSpPr>
            <a:spLocks noGrp="1"/>
          </p:cNvSpPr>
          <p:nvPr>
            <p:ph type="ftr" sz="quarter" idx="11"/>
          </p:nvPr>
        </p:nvSpPr>
        <p:spPr/>
        <p:txBody>
          <a:bodyPr/>
          <a:lstStyle/>
          <a:p>
            <a:r>
              <a:rPr lang="es-ES" smtClean="0"/>
              <a:t>VI FERIA DE VALORIZACIÓN: RECONOCIMIENTOS DEL PAP 2012. MADRID, 12-12-2012.</a:t>
            </a:r>
            <a:endParaRPr lang="es-ES"/>
          </a:p>
        </p:txBody>
      </p:sp>
      <p:sp>
        <p:nvSpPr>
          <p:cNvPr id="9" name="Slide Number Placeholder 8"/>
          <p:cNvSpPr>
            <a:spLocks noGrp="1"/>
          </p:cNvSpPr>
          <p:nvPr>
            <p:ph type="sldNum" sz="quarter" idx="12"/>
          </p:nvPr>
        </p:nvSpPr>
        <p:spPr/>
        <p:txBody>
          <a:bodyPr/>
          <a:lstStyle/>
          <a:p>
            <a:fld id="{44FC5BC6-816F-4352-A671-324675A067E0}"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57AC9B09-E724-4D82-83E7-E883CFBDBBF3}" type="datetime1">
              <a:rPr lang="es-ES" smtClean="0"/>
              <a:t>12/12/2012</a:t>
            </a:fld>
            <a:endParaRPr lang="es-ES"/>
          </a:p>
        </p:txBody>
      </p:sp>
      <p:sp>
        <p:nvSpPr>
          <p:cNvPr id="4" name="Footer Placeholder 3"/>
          <p:cNvSpPr>
            <a:spLocks noGrp="1"/>
          </p:cNvSpPr>
          <p:nvPr>
            <p:ph type="ftr" sz="quarter" idx="11"/>
          </p:nvPr>
        </p:nvSpPr>
        <p:spPr/>
        <p:txBody>
          <a:bodyPr/>
          <a:lstStyle/>
          <a:p>
            <a:r>
              <a:rPr lang="es-ES" smtClean="0"/>
              <a:t>VI FERIA DE VALORIZACIÓN: RECONOCIMIENTOS DEL PAP 2012. MADRID, 12-12-2012.</a:t>
            </a:r>
            <a:endParaRPr lang="es-ES"/>
          </a:p>
        </p:txBody>
      </p:sp>
      <p:sp>
        <p:nvSpPr>
          <p:cNvPr id="5" name="Slide Number Placeholder 4"/>
          <p:cNvSpPr>
            <a:spLocks noGrp="1"/>
          </p:cNvSpPr>
          <p:nvPr>
            <p:ph type="sldNum" sz="quarter" idx="12"/>
          </p:nvPr>
        </p:nvSpPr>
        <p:spPr/>
        <p:txBody>
          <a:bodyPr/>
          <a:lstStyle/>
          <a:p>
            <a:fld id="{44FC5BC6-816F-4352-A671-324675A067E0}"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EFA5AD-51FA-43F4-B948-E7575CB317B7}" type="datetime1">
              <a:rPr lang="es-ES" smtClean="0"/>
              <a:t>12/12/2012</a:t>
            </a:fld>
            <a:endParaRPr lang="es-ES"/>
          </a:p>
        </p:txBody>
      </p:sp>
      <p:sp>
        <p:nvSpPr>
          <p:cNvPr id="3" name="Footer Placeholder 2"/>
          <p:cNvSpPr>
            <a:spLocks noGrp="1"/>
          </p:cNvSpPr>
          <p:nvPr>
            <p:ph type="ftr" sz="quarter" idx="11"/>
          </p:nvPr>
        </p:nvSpPr>
        <p:spPr/>
        <p:txBody>
          <a:bodyPr/>
          <a:lstStyle/>
          <a:p>
            <a:r>
              <a:rPr lang="es-ES" smtClean="0"/>
              <a:t>VI FERIA DE VALORIZACIÓN: RECONOCIMIENTOS DEL PAP 2012. MADRID, 12-12-2012.</a:t>
            </a:r>
            <a:endParaRPr lang="es-ES"/>
          </a:p>
        </p:txBody>
      </p:sp>
      <p:sp>
        <p:nvSpPr>
          <p:cNvPr id="4" name="Slide Number Placeholder 3"/>
          <p:cNvSpPr>
            <a:spLocks noGrp="1"/>
          </p:cNvSpPr>
          <p:nvPr>
            <p:ph type="sldNum" sz="quarter" idx="12"/>
          </p:nvPr>
        </p:nvSpPr>
        <p:spPr/>
        <p:txBody>
          <a:bodyPr/>
          <a:lstStyle/>
          <a:p>
            <a:fld id="{44FC5BC6-816F-4352-A671-324675A067E0}"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6916B0-39A3-492E-8EF5-E5E906852917}" type="datetime1">
              <a:rPr lang="es-ES" smtClean="0"/>
              <a:t>12/12/2012</a:t>
            </a:fld>
            <a:endParaRPr lang="es-ES"/>
          </a:p>
        </p:txBody>
      </p:sp>
      <p:sp>
        <p:nvSpPr>
          <p:cNvPr id="7" name="Slide Number Placeholder 6"/>
          <p:cNvSpPr>
            <a:spLocks noGrp="1"/>
          </p:cNvSpPr>
          <p:nvPr>
            <p:ph type="sldNum" sz="quarter" idx="12"/>
          </p:nvPr>
        </p:nvSpPr>
        <p:spPr/>
        <p:txBody>
          <a:bodyPr/>
          <a:lstStyle/>
          <a:p>
            <a:fld id="{44FC5BC6-816F-4352-A671-324675A067E0}" type="slidenum">
              <a:rPr lang="es-ES" smtClean="0"/>
              <a:t>‹Nº›</a:t>
            </a:fld>
            <a:endParaRPr lang="es-E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s-ES" smtClean="0"/>
              <a:t>VI FERIA DE VALORIZACIÓN: RECONOCIMIENTOS DEL PAP 2012. MADRID, 12-12-2012.</a:t>
            </a:r>
            <a:endParaRPr lang="es-E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3CD4200-4195-42B9-AE6F-93444EA71040}" type="datetime1">
              <a:rPr lang="es-ES" smtClean="0"/>
              <a:t>12/12/2012</a:t>
            </a:fld>
            <a:endParaRPr lang="es-ES"/>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s-ES" smtClean="0"/>
              <a:t>VI FERIA DE VALORIZACIÓN: RECONOCIMIENTOS DEL PAP 2012. MADRID, 12-12-2012.</a:t>
            </a:r>
            <a:endParaRPr lang="es-ES"/>
          </a:p>
        </p:txBody>
      </p:sp>
      <p:sp>
        <p:nvSpPr>
          <p:cNvPr id="7" name="Slide Number Placeholder 6"/>
          <p:cNvSpPr>
            <a:spLocks noGrp="1"/>
          </p:cNvSpPr>
          <p:nvPr>
            <p:ph type="sldNum" sz="quarter" idx="12"/>
          </p:nvPr>
        </p:nvSpPr>
        <p:spPr/>
        <p:txBody>
          <a:bodyPr/>
          <a:lstStyle/>
          <a:p>
            <a:fld id="{44FC5BC6-816F-4352-A671-324675A067E0}"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79E226E-ABF2-417D-966F-936D43D753A4}" type="datetime1">
              <a:rPr lang="es-ES" smtClean="0"/>
              <a:t>12/12/2012</a:t>
            </a:fld>
            <a:endParaRPr lang="es-E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r>
              <a:rPr lang="es-ES" smtClean="0"/>
              <a:t>VI FERIA DE VALORIZACIÓN: RECONOCIMIENTOS DEL PAP 2012. MADRID, 12-12-2012.</a:t>
            </a:r>
            <a:endParaRPr lang="es-E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4FC5BC6-816F-4352-A671-324675A067E0}"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europeansharedtreasure.eu/detail.php?id_project_base=2010-1-ES1-LEO04-20886" TargetMode="External"/><Relationship Id="rId2" Type="http://schemas.openxmlformats.org/officeDocument/2006/relationships/hyperlink" Target="http://www.icvet.eu/" TargetMode="External"/><Relationship Id="rId1" Type="http://schemas.openxmlformats.org/officeDocument/2006/relationships/slideLayout" Target="../slideLayouts/slideLayout2.xml"/><Relationship Id="rId5" Type="http://schemas.openxmlformats.org/officeDocument/2006/relationships/hyperlink" Target="http://www.iesrambladenogalte.es/" TargetMode="External"/><Relationship Id="rId4" Type="http://schemas.openxmlformats.org/officeDocument/2006/relationships/hyperlink" Target="http://www.cprlorca.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hyperlink" Target="mailto:asoleorambla@yahoo.es"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716016" y="188640"/>
            <a:ext cx="3313355" cy="3456384"/>
          </a:xfrm>
        </p:spPr>
        <p:txBody>
          <a:bodyPr>
            <a:normAutofit fontScale="90000"/>
          </a:bodyPr>
          <a:lstStyle/>
          <a:p>
            <a:pPr algn="ctr"/>
            <a:r>
              <a:rPr lang="es-ES" sz="3200" dirty="0" smtClean="0">
                <a:solidFill>
                  <a:srgbClr val="4F81BD"/>
                </a:solidFill>
              </a:rPr>
              <a:t/>
            </a:r>
            <a:br>
              <a:rPr lang="es-ES" sz="3200" dirty="0" smtClean="0">
                <a:solidFill>
                  <a:srgbClr val="4F81BD"/>
                </a:solidFill>
              </a:rPr>
            </a:br>
            <a:r>
              <a:rPr lang="es-ES" sz="3200" dirty="0">
                <a:solidFill>
                  <a:srgbClr val="4F81BD"/>
                </a:solidFill>
              </a:rPr>
              <a:t/>
            </a:r>
            <a:br>
              <a:rPr lang="es-ES" sz="3200" dirty="0">
                <a:solidFill>
                  <a:srgbClr val="4F81BD"/>
                </a:solidFill>
              </a:rPr>
            </a:br>
            <a:r>
              <a:rPr lang="es-ES" sz="3200" dirty="0" smtClean="0">
                <a:solidFill>
                  <a:schemeClr val="accent5"/>
                </a:solidFill>
              </a:rPr>
              <a:t>Coordinación </a:t>
            </a:r>
            <a:r>
              <a:rPr lang="es-ES" sz="3200" dirty="0">
                <a:solidFill>
                  <a:schemeClr val="accent5"/>
                </a:solidFill>
              </a:rPr>
              <a:t>de una Asociación </a:t>
            </a:r>
            <a:r>
              <a:rPr lang="es-ES" sz="3200" dirty="0" err="1" smtClean="0">
                <a:solidFill>
                  <a:schemeClr val="accent5"/>
                </a:solidFill>
              </a:rPr>
              <a:t>LdV</a:t>
            </a:r>
            <a:r>
              <a:rPr lang="es-ES" sz="3200" dirty="0">
                <a:solidFill>
                  <a:srgbClr val="4F81BD"/>
                </a:solidFill>
              </a:rPr>
              <a:t/>
            </a:r>
            <a:br>
              <a:rPr lang="es-ES" sz="3200" dirty="0">
                <a:solidFill>
                  <a:srgbClr val="4F81BD"/>
                </a:solidFill>
              </a:rPr>
            </a:br>
            <a:r>
              <a:rPr lang="es-ES" sz="3200" dirty="0">
                <a:solidFill>
                  <a:schemeClr val="tx2"/>
                </a:solidFill>
              </a:rPr>
              <a:t> </a:t>
            </a:r>
            <a:r>
              <a:rPr lang="es-ES" sz="3200" dirty="0" smtClean="0">
                <a:solidFill>
                  <a:schemeClr val="tx2"/>
                </a:solidFill>
              </a:rPr>
              <a:t>Proyecto:</a:t>
            </a:r>
            <a:br>
              <a:rPr lang="es-ES" sz="3200" dirty="0" smtClean="0">
                <a:solidFill>
                  <a:schemeClr val="tx2"/>
                </a:solidFill>
              </a:rPr>
            </a:br>
            <a:r>
              <a:rPr lang="es-ES" sz="3200" dirty="0" smtClean="0">
                <a:solidFill>
                  <a:schemeClr val="tx2"/>
                </a:solidFill>
              </a:rPr>
              <a:t> </a:t>
            </a:r>
            <a:r>
              <a:rPr lang="es-ES" sz="3200" dirty="0">
                <a:solidFill>
                  <a:schemeClr val="tx2"/>
                </a:solidFill>
              </a:rPr>
              <a:t>“IT Culture </a:t>
            </a:r>
            <a:r>
              <a:rPr lang="es-ES" sz="3200" dirty="0" smtClean="0">
                <a:solidFill>
                  <a:schemeClr val="tx2"/>
                </a:solidFill>
              </a:rPr>
              <a:t>in VET</a:t>
            </a:r>
            <a:r>
              <a:rPr lang="es-ES" sz="3200" dirty="0">
                <a:solidFill>
                  <a:schemeClr val="tx2"/>
                </a:solidFill>
              </a:rPr>
              <a:t>”</a:t>
            </a:r>
            <a:endParaRPr lang="es-ES" dirty="0">
              <a:solidFill>
                <a:schemeClr val="tx2"/>
              </a:solidFill>
            </a:endParaRPr>
          </a:p>
        </p:txBody>
      </p:sp>
      <p:sp>
        <p:nvSpPr>
          <p:cNvPr id="3" name="2 Subtítulo"/>
          <p:cNvSpPr>
            <a:spLocks noGrp="1"/>
          </p:cNvSpPr>
          <p:nvPr>
            <p:ph type="subTitle" idx="1"/>
          </p:nvPr>
        </p:nvSpPr>
        <p:spPr>
          <a:xfrm>
            <a:off x="4733365" y="5157192"/>
            <a:ext cx="3309803" cy="524517"/>
          </a:xfrm>
        </p:spPr>
        <p:txBody>
          <a:bodyPr>
            <a:normAutofit fontScale="85000" lnSpcReduction="20000"/>
          </a:bodyPr>
          <a:lstStyle/>
          <a:p>
            <a:r>
              <a:rPr lang="es-ES" dirty="0" smtClean="0"/>
              <a:t>MERCEDES MORENO</a:t>
            </a:r>
          </a:p>
          <a:p>
            <a:r>
              <a:rPr lang="es-ES" dirty="0" smtClean="0"/>
              <a:t>IES RAMBLA DE NOGALTE</a:t>
            </a:r>
            <a:endParaRPr lang="es-ES" dirty="0"/>
          </a:p>
        </p:txBody>
      </p:sp>
      <p:sp>
        <p:nvSpPr>
          <p:cNvPr id="5" name="4 Marcador de pie de página"/>
          <p:cNvSpPr>
            <a:spLocks noGrp="1"/>
          </p:cNvSpPr>
          <p:nvPr>
            <p:ph type="ftr" sz="quarter" idx="11"/>
          </p:nvPr>
        </p:nvSpPr>
        <p:spPr>
          <a:xfrm>
            <a:off x="4644008" y="5687108"/>
            <a:ext cx="3491104" cy="397984"/>
          </a:xfrm>
        </p:spPr>
        <p:txBody>
          <a:bodyPr>
            <a:normAutofit fontScale="85000" lnSpcReduction="10000"/>
          </a:bodyPr>
          <a:lstStyle/>
          <a:p>
            <a:r>
              <a:rPr lang="es-ES" b="1" dirty="0" smtClean="0"/>
              <a:t>VI FERIA DE VALORIZACIÓN: RECONOCIMIENTOS DEL PAP 2012. MADRID, 12-12-2012.</a:t>
            </a:r>
            <a:endParaRPr lang="es-ES" b="1" dirty="0"/>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3832488"/>
            <a:ext cx="2073259" cy="1095008"/>
          </a:xfrm>
          <a:prstGeom prst="rect">
            <a:avLst/>
          </a:prstGeom>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5687107"/>
            <a:ext cx="2232248" cy="580642"/>
          </a:xfrm>
          <a:prstGeom prst="rect">
            <a:avLst/>
          </a:prstGeom>
        </p:spPr>
      </p:pic>
      <p:pic>
        <p:nvPicPr>
          <p:cNvPr id="8" name="7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593" y="655512"/>
            <a:ext cx="1728192" cy="673886"/>
          </a:xfrm>
          <a:prstGeom prst="rect">
            <a:avLst/>
          </a:prstGeom>
        </p:spPr>
      </p:pic>
    </p:spTree>
    <p:extLst>
      <p:ext uri="{BB962C8B-B14F-4D97-AF65-F5344CB8AC3E}">
        <p14:creationId xmlns:p14="http://schemas.microsoft.com/office/powerpoint/2010/main" val="35079278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b="1" dirty="0"/>
              <a:t>7</a:t>
            </a:r>
            <a:endParaRPr lang="es-ES" dirty="0"/>
          </a:p>
        </p:txBody>
      </p:sp>
      <p:sp>
        <p:nvSpPr>
          <p:cNvPr id="3" name="2 Marcador de contenido"/>
          <p:cNvSpPr>
            <a:spLocks noGrp="1"/>
          </p:cNvSpPr>
          <p:nvPr>
            <p:ph idx="1"/>
          </p:nvPr>
        </p:nvSpPr>
        <p:spPr/>
        <p:txBody>
          <a:bodyPr>
            <a:normAutofit/>
          </a:bodyPr>
          <a:lstStyle/>
          <a:p>
            <a:pPr marL="68580" indent="0" algn="ctr">
              <a:buNone/>
            </a:pPr>
            <a:r>
              <a:rPr lang="es-ES" b="1" dirty="0" smtClean="0">
                <a:solidFill>
                  <a:schemeClr val="accent2"/>
                </a:solidFill>
              </a:rPr>
              <a:t>IES Rambla de </a:t>
            </a:r>
            <a:r>
              <a:rPr lang="es-ES" b="1" dirty="0" err="1" smtClean="0">
                <a:solidFill>
                  <a:schemeClr val="accent2"/>
                </a:solidFill>
              </a:rPr>
              <a:t>Nogalte</a:t>
            </a:r>
            <a:r>
              <a:rPr lang="es-ES" b="1" dirty="0" smtClean="0">
                <a:solidFill>
                  <a:schemeClr val="accent2"/>
                </a:solidFill>
              </a:rPr>
              <a:t>, Puerto Lumbreras, Murcia, España.</a:t>
            </a:r>
          </a:p>
          <a:p>
            <a:pPr marL="68580" indent="0" algn="ctr">
              <a:buNone/>
            </a:pPr>
            <a:r>
              <a:rPr lang="es-ES" b="1" dirty="0" smtClean="0">
                <a:solidFill>
                  <a:schemeClr val="accent2"/>
                </a:solidFill>
              </a:rPr>
              <a:t>APROXIMADAMENTE 12 000 HABITANTES</a:t>
            </a:r>
          </a:p>
          <a:p>
            <a:pPr marL="68580" indent="0" algn="ctr">
              <a:buNone/>
            </a:pPr>
            <a:endParaRPr lang="es-ES" b="1" dirty="0" smtClean="0">
              <a:solidFill>
                <a:schemeClr val="accent2"/>
              </a:solidFill>
            </a:endParaRPr>
          </a:p>
          <a:p>
            <a:pPr marL="68580" indent="0" algn="ctr">
              <a:buNone/>
            </a:pPr>
            <a:r>
              <a:rPr lang="es-ES" b="1" dirty="0" smtClean="0">
                <a:solidFill>
                  <a:schemeClr val="accent2"/>
                </a:solidFill>
              </a:rPr>
              <a:t>ÚLTIMO PUEBLO DE MURCIA EN SU LÍMITE CON LA PROVINCIA DE ALMERÍA</a:t>
            </a: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1486294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pPr marL="68580" lvl="0" indent="0" algn="ctr">
              <a:buClr>
                <a:srgbClr val="4F81BD"/>
              </a:buClr>
              <a:buNone/>
            </a:pPr>
            <a:r>
              <a:rPr lang="es-ES" b="1" dirty="0">
                <a:solidFill>
                  <a:srgbClr val="C0504D"/>
                </a:solidFill>
              </a:rPr>
              <a:t>Centro de secundaria de unos 900 alumnos y 90 profesores. El 10 % de los alumnos cursan FP, y el 10 % de los profesores son de FP.</a:t>
            </a:r>
          </a:p>
          <a:p>
            <a:pPr marL="68580" lvl="0" indent="0" algn="ctr">
              <a:buClr>
                <a:srgbClr val="4F81BD"/>
              </a:buClr>
              <a:buNone/>
            </a:pPr>
            <a:r>
              <a:rPr lang="es-ES" b="1" dirty="0">
                <a:solidFill>
                  <a:srgbClr val="C0504D"/>
                </a:solidFill>
              </a:rPr>
              <a:t>Ofrecía solo la especialidad de “Administración”.</a:t>
            </a:r>
          </a:p>
          <a:p>
            <a:pPr marL="68580" lvl="0" indent="0" algn="ctr">
              <a:buClr>
                <a:srgbClr val="4F81BD"/>
              </a:buClr>
              <a:buNone/>
            </a:pPr>
            <a:r>
              <a:rPr lang="es-ES" b="1" dirty="0">
                <a:solidFill>
                  <a:schemeClr val="accent1"/>
                </a:solidFill>
              </a:rPr>
              <a:t>COORDINADOR DE LA ASOCIACIÓN</a:t>
            </a:r>
          </a:p>
          <a:p>
            <a:endParaRPr lang="es-ES" dirty="0"/>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428037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¿Cómo llevar a cabo esta tarea?</a:t>
            </a:r>
            <a:endParaRPr lang="es-ES" sz="2800" b="1" dirty="0"/>
          </a:p>
        </p:txBody>
      </p:sp>
      <p:sp>
        <p:nvSpPr>
          <p:cNvPr id="3" name="2 Marcador de contenido"/>
          <p:cNvSpPr>
            <a:spLocks noGrp="1"/>
          </p:cNvSpPr>
          <p:nvPr>
            <p:ph idx="1"/>
          </p:nvPr>
        </p:nvSpPr>
        <p:spPr/>
        <p:txBody>
          <a:bodyPr/>
          <a:lstStyle/>
          <a:p>
            <a:r>
              <a:rPr lang="es-ES" b="1" dirty="0" smtClean="0">
                <a:solidFill>
                  <a:schemeClr val="accent2"/>
                </a:solidFill>
              </a:rPr>
              <a:t>DEFINIR MUY BIEN EL PROYECTO AL SOLICITARLO.</a:t>
            </a:r>
          </a:p>
          <a:p>
            <a:r>
              <a:rPr lang="es-ES" b="1" dirty="0" smtClean="0">
                <a:solidFill>
                  <a:schemeClr val="accent2"/>
                </a:solidFill>
              </a:rPr>
              <a:t>ACORDAR CLARAMENTE LAS TAREAS ASUMIDAS POR CADA SOCIO.</a:t>
            </a:r>
          </a:p>
          <a:p>
            <a:r>
              <a:rPr lang="es-ES" b="1" dirty="0" smtClean="0">
                <a:solidFill>
                  <a:schemeClr val="accent2"/>
                </a:solidFill>
              </a:rPr>
              <a:t>TENER CLAROS LOS RESULTADOS ESPERADOS.</a:t>
            </a:r>
          </a:p>
          <a:p>
            <a:r>
              <a:rPr lang="es-ES" b="1" dirty="0" smtClean="0">
                <a:solidFill>
                  <a:schemeClr val="accent2"/>
                </a:solidFill>
              </a:rPr>
              <a:t>DISPONER DE UN BUEN EQUIPO CON EL QUE TRABAJAR DE FORMA ESTABLE.</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351095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SOBRE EL EQUIPO ESPAÑOL:</a:t>
            </a:r>
            <a:endParaRPr lang="es-ES" sz="2800" b="1" dirty="0"/>
          </a:p>
        </p:txBody>
      </p:sp>
      <p:sp>
        <p:nvSpPr>
          <p:cNvPr id="3" name="2 Marcador de contenido"/>
          <p:cNvSpPr>
            <a:spLocks noGrp="1"/>
          </p:cNvSpPr>
          <p:nvPr>
            <p:ph idx="1"/>
          </p:nvPr>
        </p:nvSpPr>
        <p:spPr/>
        <p:txBody>
          <a:bodyPr/>
          <a:lstStyle/>
          <a:p>
            <a:pPr marL="68580" indent="0" algn="ctr">
              <a:buNone/>
            </a:pPr>
            <a:r>
              <a:rPr lang="es-ES" b="1" dirty="0" smtClean="0">
                <a:solidFill>
                  <a:schemeClr val="accent2"/>
                </a:solidFill>
              </a:rPr>
              <a:t>COLABORARON MUCHOS PROFESORES, PERO QUIERO MENCIONAR ESPECIALMENTE A:</a:t>
            </a:r>
          </a:p>
          <a:p>
            <a:pPr marL="68580" indent="0">
              <a:buNone/>
            </a:pPr>
            <a:r>
              <a:rPr lang="es-ES" b="1" dirty="0" smtClean="0">
                <a:solidFill>
                  <a:schemeClr val="accent2"/>
                </a:solidFill>
              </a:rPr>
              <a:t>Isabel Cánovas</a:t>
            </a:r>
          </a:p>
          <a:p>
            <a:pPr marL="68580" indent="0">
              <a:buNone/>
            </a:pPr>
            <a:r>
              <a:rPr lang="es-ES" b="1" dirty="0" smtClean="0">
                <a:solidFill>
                  <a:schemeClr val="accent2"/>
                </a:solidFill>
              </a:rPr>
              <a:t>Mª Dolores Jiménez</a:t>
            </a:r>
          </a:p>
          <a:p>
            <a:pPr marL="68580" indent="0">
              <a:buNone/>
            </a:pPr>
            <a:r>
              <a:rPr lang="es-ES" b="1" dirty="0" smtClean="0">
                <a:solidFill>
                  <a:schemeClr val="accent2"/>
                </a:solidFill>
              </a:rPr>
              <a:t>Emilio Pastor</a:t>
            </a:r>
          </a:p>
          <a:p>
            <a:pPr marL="68580" indent="0">
              <a:buNone/>
            </a:pPr>
            <a:r>
              <a:rPr lang="es-ES" b="1" dirty="0" smtClean="0">
                <a:solidFill>
                  <a:schemeClr val="accent2"/>
                </a:solidFill>
              </a:rPr>
              <a:t>Ignacio Quesada</a:t>
            </a:r>
          </a:p>
          <a:p>
            <a:pPr marL="68580" indent="0" algn="ctr">
              <a:buNone/>
            </a:pP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926217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INSTRUMENTO MUY ÚTIL:</a:t>
            </a:r>
            <a:endParaRPr lang="es-ES" sz="2800" b="1" dirty="0"/>
          </a:p>
        </p:txBody>
      </p:sp>
      <p:sp>
        <p:nvSpPr>
          <p:cNvPr id="3" name="2 Marcador de contenido"/>
          <p:cNvSpPr>
            <a:spLocks noGrp="1"/>
          </p:cNvSpPr>
          <p:nvPr>
            <p:ph idx="1"/>
          </p:nvPr>
        </p:nvSpPr>
        <p:spPr/>
        <p:txBody>
          <a:bodyPr/>
          <a:lstStyle/>
          <a:p>
            <a:r>
              <a:rPr lang="es-ES" b="1" dirty="0" smtClean="0">
                <a:solidFill>
                  <a:schemeClr val="accent2"/>
                </a:solidFill>
              </a:rPr>
              <a:t>ELABORAR UN BUEN PLAN DE IMPLEMENTACIÓN QUE INCLUYA TODO LO QUE CADA SOCIO DEBE HACER Y LOS TIEMPOS PARA REALIZARLO.</a:t>
            </a:r>
          </a:p>
          <a:p>
            <a:r>
              <a:rPr lang="es-ES" b="1" dirty="0" smtClean="0">
                <a:solidFill>
                  <a:schemeClr val="accent2"/>
                </a:solidFill>
              </a:rPr>
              <a:t>REVISAR ESTE PLAN EN CADA ENCUENTRO, Y APOYAR TODAS LAS INICIATIVAS QUE PUEDAN MEJORARLO</a:t>
            </a:r>
            <a:r>
              <a:rPr lang="es-ES" b="1" dirty="0" smtClean="0"/>
              <a:t>.</a:t>
            </a:r>
            <a:endParaRPr lang="es-ES" b="1" dirty="0"/>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37556399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68580" algn="ctr">
              <a:spcBef>
                <a:spcPct val="20000"/>
              </a:spcBef>
            </a:pPr>
            <a:r>
              <a:rPr lang="es-ES" sz="2800" b="1" dirty="0" smtClean="0"/>
              <a:t>OBJETIVO GENERAL DE NUESTRA ASOCIACIÓN:</a:t>
            </a:r>
            <a:endParaRPr lang="es-ES" sz="2800" b="1" dirty="0"/>
          </a:p>
        </p:txBody>
      </p:sp>
      <p:sp>
        <p:nvSpPr>
          <p:cNvPr id="3" name="2 Marcador de contenido"/>
          <p:cNvSpPr>
            <a:spLocks noGrp="1"/>
          </p:cNvSpPr>
          <p:nvPr>
            <p:ph idx="1"/>
          </p:nvPr>
        </p:nvSpPr>
        <p:spPr/>
        <p:txBody>
          <a:bodyPr/>
          <a:lstStyle/>
          <a:p>
            <a:pPr marL="68580" indent="0" algn="ctr">
              <a:buNone/>
            </a:pPr>
            <a:r>
              <a:rPr lang="es-ES" b="1" dirty="0" smtClean="0">
                <a:solidFill>
                  <a:schemeClr val="accent2"/>
                </a:solidFill>
              </a:rPr>
              <a:t>TRABAJAR JUNTOS PARA POTENCIAR EL USO DE LAS TIC EN LA FP, DE FORMA QUE ESTOS ESTUDIOS SEAN MÁS ATRACTIVOS PARA NUESTROS ALUMNOS.</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20409535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t>OBJETIVOS ESPECÍFICOS DE NUESTRO EQUIPO EN EL IES:</a:t>
            </a:r>
            <a:endParaRPr lang="es-ES" sz="2800" b="1" dirty="0"/>
          </a:p>
        </p:txBody>
      </p:sp>
      <p:sp>
        <p:nvSpPr>
          <p:cNvPr id="3" name="2 Marcador de contenido"/>
          <p:cNvSpPr>
            <a:spLocks noGrp="1"/>
          </p:cNvSpPr>
          <p:nvPr>
            <p:ph idx="1"/>
          </p:nvPr>
        </p:nvSpPr>
        <p:spPr/>
        <p:txBody>
          <a:bodyPr>
            <a:normAutofit fontScale="92500"/>
          </a:bodyPr>
          <a:lstStyle/>
          <a:p>
            <a:r>
              <a:rPr lang="es-ES" b="1" dirty="0" smtClean="0">
                <a:solidFill>
                  <a:schemeClr val="accent2"/>
                </a:solidFill>
              </a:rPr>
              <a:t>MEJORAR LA FORMACIÓN DE LOS PROFESORES RESPECTO AL USO DE LAS TIC.</a:t>
            </a:r>
          </a:p>
          <a:p>
            <a:r>
              <a:rPr lang="es-ES" b="1" dirty="0" smtClean="0">
                <a:solidFill>
                  <a:schemeClr val="accent2"/>
                </a:solidFill>
              </a:rPr>
              <a:t>CREAR UN CURSO DE INGLÉS PARA NUESTROS ALUMNOS EN PLATAFORMA MOODLE PARA MEJORAR SU CONOCIMIENTO DE ESTA LENGUA.</a:t>
            </a:r>
          </a:p>
          <a:p>
            <a:r>
              <a:rPr lang="es-ES" b="1" dirty="0" smtClean="0">
                <a:solidFill>
                  <a:schemeClr val="accent2"/>
                </a:solidFill>
              </a:rPr>
              <a:t>POTENCIAR LAS MOVILIDADES LEONARDO Y ERASMUS DE ALUMNOS EN PRÁCTICAS.</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26786701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t>NUESTRO PLAN DE IMPLEMENTACIÓN</a:t>
            </a:r>
            <a:endParaRPr lang="es-ES" sz="2800" b="1" dirty="0"/>
          </a:p>
        </p:txBody>
      </p:sp>
      <p:sp>
        <p:nvSpPr>
          <p:cNvPr id="3" name="2 Marcador de contenido"/>
          <p:cNvSpPr>
            <a:spLocks noGrp="1"/>
          </p:cNvSpPr>
          <p:nvPr>
            <p:ph idx="1"/>
          </p:nvPr>
        </p:nvSpPr>
        <p:spPr/>
        <p:txBody>
          <a:bodyPr>
            <a:normAutofit lnSpcReduction="10000"/>
          </a:bodyPr>
          <a:lstStyle/>
          <a:p>
            <a:r>
              <a:rPr lang="es-ES" b="1" dirty="0" smtClean="0">
                <a:solidFill>
                  <a:schemeClr val="accent2"/>
                </a:solidFill>
              </a:rPr>
              <a:t>Contactar con el </a:t>
            </a:r>
            <a:r>
              <a:rPr lang="es-ES" b="1" dirty="0" err="1" smtClean="0">
                <a:solidFill>
                  <a:schemeClr val="accent2"/>
                </a:solidFill>
              </a:rPr>
              <a:t>cpr</a:t>
            </a:r>
            <a:r>
              <a:rPr lang="es-ES" b="1" dirty="0" smtClean="0">
                <a:solidFill>
                  <a:schemeClr val="accent2"/>
                </a:solidFill>
              </a:rPr>
              <a:t> de Lorca para recabar su apoyo para la formación de profesores, que se concretó en un curso sobre el uso de </a:t>
            </a:r>
            <a:r>
              <a:rPr lang="es-ES" b="1" dirty="0" err="1" smtClean="0">
                <a:solidFill>
                  <a:schemeClr val="accent2"/>
                </a:solidFill>
              </a:rPr>
              <a:t>Moodle</a:t>
            </a:r>
            <a:r>
              <a:rPr lang="es-ES" b="1" dirty="0" smtClean="0">
                <a:solidFill>
                  <a:schemeClr val="accent2"/>
                </a:solidFill>
              </a:rPr>
              <a:t> que realizaron 13 profesores. Curso 2010-2011.</a:t>
            </a:r>
          </a:p>
          <a:p>
            <a:r>
              <a:rPr lang="es-ES" b="1" dirty="0" smtClean="0">
                <a:solidFill>
                  <a:schemeClr val="accent2"/>
                </a:solidFill>
              </a:rPr>
              <a:t>Constituirnos como “grupo de trabajo” de formación autónoma para crear los materiales del curso de inglés (5 profesores). Curso 2010-2011. (De nuevo a través del </a:t>
            </a:r>
            <a:r>
              <a:rPr lang="es-ES" b="1" dirty="0" err="1" smtClean="0">
                <a:solidFill>
                  <a:schemeClr val="accent2"/>
                </a:solidFill>
              </a:rPr>
              <a:t>cpr</a:t>
            </a:r>
            <a:r>
              <a:rPr lang="es-ES" b="1" dirty="0" smtClean="0">
                <a:solidFill>
                  <a:schemeClr val="accent2"/>
                </a:solidFill>
              </a:rPr>
              <a:t> de </a:t>
            </a:r>
            <a:r>
              <a:rPr lang="es-ES" b="1" dirty="0" err="1" smtClean="0">
                <a:solidFill>
                  <a:schemeClr val="accent2"/>
                </a:solidFill>
              </a:rPr>
              <a:t>Lrca</a:t>
            </a:r>
            <a:r>
              <a:rPr lang="es-ES" b="1" dirty="0" smtClean="0">
                <a:solidFill>
                  <a:schemeClr val="accent2"/>
                </a:solidFill>
              </a:rPr>
              <a:t>)</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3834397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lnSpcReduction="10000"/>
          </a:bodyPr>
          <a:lstStyle/>
          <a:p>
            <a:r>
              <a:rPr lang="es-ES" b="1" dirty="0" smtClean="0">
                <a:solidFill>
                  <a:schemeClr val="accent2"/>
                </a:solidFill>
              </a:rPr>
              <a:t> </a:t>
            </a:r>
            <a:r>
              <a:rPr lang="es-ES" b="1" dirty="0">
                <a:solidFill>
                  <a:schemeClr val="accent2"/>
                </a:solidFill>
              </a:rPr>
              <a:t>Constituirnos como “grupo de trabajo” de formación </a:t>
            </a:r>
            <a:r>
              <a:rPr lang="es-ES" b="1" dirty="0" smtClean="0">
                <a:solidFill>
                  <a:schemeClr val="accent2"/>
                </a:solidFill>
              </a:rPr>
              <a:t>autónoma para montar los materiales en plataforma </a:t>
            </a:r>
            <a:r>
              <a:rPr lang="es-ES" b="1" dirty="0" err="1" smtClean="0">
                <a:solidFill>
                  <a:schemeClr val="accent2"/>
                </a:solidFill>
              </a:rPr>
              <a:t>Moodle</a:t>
            </a:r>
            <a:r>
              <a:rPr lang="es-ES" b="1" dirty="0" smtClean="0">
                <a:solidFill>
                  <a:schemeClr val="accent2"/>
                </a:solidFill>
              </a:rPr>
              <a:t>, (3 profesoras). Curso 2011-2012. (</a:t>
            </a:r>
            <a:r>
              <a:rPr lang="es-ES" b="1" dirty="0" err="1" smtClean="0">
                <a:solidFill>
                  <a:schemeClr val="accent2"/>
                </a:solidFill>
              </a:rPr>
              <a:t>cpr</a:t>
            </a:r>
            <a:r>
              <a:rPr lang="es-ES" b="1" dirty="0" smtClean="0">
                <a:solidFill>
                  <a:schemeClr val="accent2"/>
                </a:solidFill>
              </a:rPr>
              <a:t> de Lorca)</a:t>
            </a:r>
          </a:p>
          <a:p>
            <a:r>
              <a:rPr lang="es-ES" b="1" dirty="0" smtClean="0">
                <a:solidFill>
                  <a:schemeClr val="accent2"/>
                </a:solidFill>
              </a:rPr>
              <a:t>Contactar con el Ayuntamiento de Puerto Lumbreras y con el </a:t>
            </a:r>
            <a:r>
              <a:rPr lang="es-ES" b="1" dirty="0" err="1" smtClean="0">
                <a:solidFill>
                  <a:schemeClr val="accent2"/>
                </a:solidFill>
              </a:rPr>
              <a:t>cpr</a:t>
            </a:r>
            <a:r>
              <a:rPr lang="es-ES" b="1" dirty="0" smtClean="0">
                <a:solidFill>
                  <a:schemeClr val="accent2"/>
                </a:solidFill>
              </a:rPr>
              <a:t> de Lorca para que nos ayudasen a organizar el Seminario Final de junio de 2012. (Empezamos a prepararlo en 2011).</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22702531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¿Cómo potenciar las movilidades de alumnos?</a:t>
            </a:r>
            <a:endParaRPr lang="es-ES" sz="2800" b="1" dirty="0"/>
          </a:p>
        </p:txBody>
      </p:sp>
      <p:sp>
        <p:nvSpPr>
          <p:cNvPr id="3" name="2 Marcador de contenido"/>
          <p:cNvSpPr>
            <a:spLocks noGrp="1"/>
          </p:cNvSpPr>
          <p:nvPr>
            <p:ph idx="1"/>
          </p:nvPr>
        </p:nvSpPr>
        <p:spPr/>
        <p:txBody>
          <a:bodyPr/>
          <a:lstStyle/>
          <a:p>
            <a:r>
              <a:rPr lang="es-ES" b="1" dirty="0" smtClean="0">
                <a:solidFill>
                  <a:schemeClr val="accent2"/>
                </a:solidFill>
              </a:rPr>
              <a:t>Nuestro curso de </a:t>
            </a:r>
            <a:r>
              <a:rPr lang="es-ES" b="1" dirty="0" smtClean="0">
                <a:solidFill>
                  <a:schemeClr val="accent2"/>
                </a:solidFill>
              </a:rPr>
              <a:t>inglés</a:t>
            </a:r>
          </a:p>
          <a:p>
            <a:pPr marL="68580" indent="0">
              <a:buNone/>
            </a:pPr>
            <a:r>
              <a:rPr lang="es-ES" b="1" dirty="0" smtClean="0">
                <a:solidFill>
                  <a:schemeClr val="accent2"/>
                </a:solidFill>
              </a:rPr>
              <a:t> “Travelling </a:t>
            </a:r>
            <a:r>
              <a:rPr lang="es-ES" b="1" dirty="0" err="1" smtClean="0">
                <a:solidFill>
                  <a:schemeClr val="accent2"/>
                </a:solidFill>
              </a:rPr>
              <a:t>with</a:t>
            </a:r>
            <a:r>
              <a:rPr lang="es-ES" b="1" dirty="0" smtClean="0">
                <a:solidFill>
                  <a:schemeClr val="accent2"/>
                </a:solidFill>
              </a:rPr>
              <a:t> Leonardo and Erasmus</a:t>
            </a:r>
            <a:r>
              <a:rPr lang="es-ES" b="1" smtClean="0">
                <a:solidFill>
                  <a:schemeClr val="accent2"/>
                </a:solidFill>
              </a:rPr>
              <a:t>” </a:t>
            </a:r>
          </a:p>
          <a:p>
            <a:pPr marL="68580" indent="0">
              <a:buNone/>
            </a:pPr>
            <a:r>
              <a:rPr lang="es-ES" b="1" smtClean="0">
                <a:solidFill>
                  <a:schemeClr val="accent2"/>
                </a:solidFill>
              </a:rPr>
              <a:t>desarrolla </a:t>
            </a:r>
            <a:r>
              <a:rPr lang="es-ES" b="1" dirty="0" smtClean="0">
                <a:solidFill>
                  <a:schemeClr val="accent2"/>
                </a:solidFill>
              </a:rPr>
              <a:t>las unidades de trabajo a partir de la historia de dos alumnos que están haciendo su FCT en Malta e Inglaterra con becas Leonardo y Erasmus.</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522605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ORIGEN:</a:t>
            </a:r>
            <a:endParaRPr lang="es-ES" sz="2800" b="1" dirty="0"/>
          </a:p>
        </p:txBody>
      </p:sp>
      <p:sp>
        <p:nvSpPr>
          <p:cNvPr id="3" name="2 Marcador de contenido"/>
          <p:cNvSpPr>
            <a:spLocks noGrp="1"/>
          </p:cNvSpPr>
          <p:nvPr>
            <p:ph idx="1"/>
          </p:nvPr>
        </p:nvSpPr>
        <p:spPr/>
        <p:txBody>
          <a:bodyPr/>
          <a:lstStyle/>
          <a:p>
            <a:r>
              <a:rPr lang="es-ES" b="1" dirty="0" smtClean="0">
                <a:solidFill>
                  <a:schemeClr val="accent2"/>
                </a:solidFill>
              </a:rPr>
              <a:t>CONTACTOS A FINALES DE 2009 A TRAVÉS DE GRUPOS DE YAHOO.</a:t>
            </a:r>
          </a:p>
          <a:p>
            <a:r>
              <a:rPr lang="es-ES" b="1" dirty="0" smtClean="0">
                <a:solidFill>
                  <a:schemeClr val="accent2"/>
                </a:solidFill>
              </a:rPr>
              <a:t>PROPUESTA DE QUE NUESTRO IES COORDINE LA ASOCIACIÓN.</a:t>
            </a:r>
          </a:p>
          <a:p>
            <a:r>
              <a:rPr lang="es-ES" b="1" dirty="0" smtClean="0">
                <a:solidFill>
                  <a:schemeClr val="accent2"/>
                </a:solidFill>
              </a:rPr>
              <a:t>VISITA PREPARATORIA EN ENERO DE 2010.</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38270660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¿Qué otras tareas desarrollamos en la Asociación?</a:t>
            </a:r>
            <a:endParaRPr lang="es-ES" sz="2800" b="1" dirty="0"/>
          </a:p>
        </p:txBody>
      </p:sp>
      <p:sp>
        <p:nvSpPr>
          <p:cNvPr id="3" name="2 Marcador de contenido"/>
          <p:cNvSpPr>
            <a:spLocks noGrp="1"/>
          </p:cNvSpPr>
          <p:nvPr>
            <p:ph idx="1"/>
          </p:nvPr>
        </p:nvSpPr>
        <p:spPr/>
        <p:txBody>
          <a:bodyPr>
            <a:normAutofit/>
          </a:bodyPr>
          <a:lstStyle/>
          <a:p>
            <a:r>
              <a:rPr lang="es-ES" b="1" dirty="0" smtClean="0">
                <a:solidFill>
                  <a:schemeClr val="accent2"/>
                </a:solidFill>
              </a:rPr>
              <a:t>Presentación de los socios y de nuestros sistemas educativos.</a:t>
            </a:r>
          </a:p>
          <a:p>
            <a:r>
              <a:rPr lang="es-ES" b="1" dirty="0" smtClean="0">
                <a:solidFill>
                  <a:schemeClr val="accent2"/>
                </a:solidFill>
              </a:rPr>
              <a:t>Comparativa de los sistemas de FP de los siete países.</a:t>
            </a:r>
          </a:p>
          <a:p>
            <a:r>
              <a:rPr lang="es-ES" b="1" dirty="0" smtClean="0">
                <a:solidFill>
                  <a:schemeClr val="accent2"/>
                </a:solidFill>
              </a:rPr>
              <a:t>Creación de encuestas para profesores y alumnos sobre uso de las TIC (inicio y fin del proyecto), así como valoración de los resultados de todos los socios.</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570652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b="1" dirty="0" smtClean="0">
                <a:solidFill>
                  <a:schemeClr val="accent2"/>
                </a:solidFill>
              </a:rPr>
              <a:t>Folleto con ejemplos de buenas prácticas aportados por todos los socios para su transferencia (acompañado de DVD con información complementaria).</a:t>
            </a:r>
          </a:p>
          <a:p>
            <a:r>
              <a:rPr lang="es-ES" b="1" dirty="0" smtClean="0">
                <a:solidFill>
                  <a:schemeClr val="accent2"/>
                </a:solidFill>
              </a:rPr>
              <a:t>Estudio pedagógico acerca del e-</a:t>
            </a:r>
            <a:r>
              <a:rPr lang="es-ES" b="1" dirty="0" err="1" smtClean="0">
                <a:solidFill>
                  <a:schemeClr val="accent2"/>
                </a:solidFill>
              </a:rPr>
              <a:t>learning</a:t>
            </a:r>
            <a:r>
              <a:rPr lang="es-ES" b="1" dirty="0" smtClean="0">
                <a:solidFill>
                  <a:schemeClr val="accent2"/>
                </a:solidFill>
              </a:rPr>
              <a:t>.</a:t>
            </a:r>
          </a:p>
          <a:p>
            <a:r>
              <a:rPr lang="es-ES" b="1" dirty="0" smtClean="0">
                <a:solidFill>
                  <a:schemeClr val="accent2"/>
                </a:solidFill>
              </a:rPr>
              <a:t>Formación sobre la plataforma </a:t>
            </a:r>
            <a:r>
              <a:rPr lang="es-ES" b="1" dirty="0" err="1" smtClean="0">
                <a:solidFill>
                  <a:schemeClr val="accent2"/>
                </a:solidFill>
              </a:rPr>
              <a:t>Moodle</a:t>
            </a:r>
            <a:r>
              <a:rPr lang="es-ES" b="1" dirty="0" smtClean="0">
                <a:solidFill>
                  <a:schemeClr val="accent2"/>
                </a:solidFill>
              </a:rPr>
              <a:t> y las posibilidades que ofrece en la enseñanza.</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652114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b="1" dirty="0" smtClean="0">
                <a:solidFill>
                  <a:schemeClr val="accent2"/>
                </a:solidFill>
              </a:rPr>
              <a:t>Creación de documentos de evaluación de los encuentros.</a:t>
            </a:r>
          </a:p>
          <a:p>
            <a:r>
              <a:rPr lang="es-ES" b="1" dirty="0" smtClean="0">
                <a:solidFill>
                  <a:schemeClr val="accent2"/>
                </a:solidFill>
              </a:rPr>
              <a:t>Creación de documentos de evaluación intermedia y final del proyecto y conclusiones derivadas.</a:t>
            </a:r>
          </a:p>
          <a:p>
            <a:r>
              <a:rPr lang="es-ES" b="1" dirty="0" smtClean="0">
                <a:solidFill>
                  <a:schemeClr val="accent2"/>
                </a:solidFill>
              </a:rPr>
              <a:t>Creación de documentos de evaluación intermedia y final de los socios y conclusiones derivadas.</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2492302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b="1" dirty="0" smtClean="0">
                <a:solidFill>
                  <a:schemeClr val="accent2"/>
                </a:solidFill>
              </a:rPr>
              <a:t>Creación de la página web del proyecto y del manual de uso de la misma.</a:t>
            </a:r>
          </a:p>
          <a:p>
            <a:r>
              <a:rPr lang="es-ES" b="1" dirty="0" smtClean="0">
                <a:solidFill>
                  <a:schemeClr val="accent2"/>
                </a:solidFill>
              </a:rPr>
              <a:t>Creación de un logo del proyecto.</a:t>
            </a:r>
          </a:p>
          <a:p>
            <a:r>
              <a:rPr lang="es-ES" b="1" dirty="0" smtClean="0">
                <a:solidFill>
                  <a:schemeClr val="accent2"/>
                </a:solidFill>
              </a:rPr>
              <a:t>Creación en los centros educativos de materiales novedosos para la enseñanza.</a:t>
            </a:r>
          </a:p>
          <a:p>
            <a:r>
              <a:rPr lang="es-ES" b="1" dirty="0" smtClean="0">
                <a:solidFill>
                  <a:schemeClr val="accent2"/>
                </a:solidFill>
              </a:rPr>
              <a:t>Creación de una memoria del proyecto a través de videos de las movilidades.</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26535249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lnSpcReduction="10000"/>
          </a:bodyPr>
          <a:lstStyle/>
          <a:p>
            <a:r>
              <a:rPr lang="es-ES" b="1" dirty="0" smtClean="0">
                <a:solidFill>
                  <a:schemeClr val="accent2"/>
                </a:solidFill>
              </a:rPr>
              <a:t>Organización de un simposio internacional en Rumanía con contribuciones de varios países involucrados en proyectos europeos.</a:t>
            </a:r>
          </a:p>
          <a:p>
            <a:r>
              <a:rPr lang="es-ES" b="1" dirty="0" smtClean="0">
                <a:solidFill>
                  <a:schemeClr val="accent2"/>
                </a:solidFill>
              </a:rPr>
              <a:t>Realización de mas movilidades de las previstas en cuatro de los siete socios.</a:t>
            </a:r>
          </a:p>
          <a:p>
            <a:r>
              <a:rPr lang="es-ES" b="1" dirty="0" smtClean="0">
                <a:solidFill>
                  <a:schemeClr val="accent2"/>
                </a:solidFill>
              </a:rPr>
              <a:t>Incorporación de alumnos de la institución de acogida colaborando en todos los encuentros.</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12585338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¿ESTABA TODO ESTO EN EL PROYECTO ORIGINAL?</a:t>
            </a:r>
            <a:endParaRPr lang="es-ES" sz="2800" b="1" dirty="0"/>
          </a:p>
        </p:txBody>
      </p:sp>
      <p:sp>
        <p:nvSpPr>
          <p:cNvPr id="3" name="2 Marcador de contenido"/>
          <p:cNvSpPr>
            <a:spLocks noGrp="1"/>
          </p:cNvSpPr>
          <p:nvPr>
            <p:ph idx="1"/>
          </p:nvPr>
        </p:nvSpPr>
        <p:spPr/>
        <p:txBody>
          <a:bodyPr/>
          <a:lstStyle/>
          <a:p>
            <a:pPr marL="68580" indent="0" algn="ctr">
              <a:buNone/>
            </a:pPr>
            <a:r>
              <a:rPr lang="es-ES" b="1" dirty="0" smtClean="0">
                <a:solidFill>
                  <a:schemeClr val="accent2"/>
                </a:solidFill>
              </a:rPr>
              <a:t>No lo estaba. Muchas de las cosas que hemos hecho han sido mejoras que se han ido incorporando a lo largo del desarrollo de nuestra asociación.</a:t>
            </a:r>
          </a:p>
          <a:p>
            <a:pPr marL="68580" indent="0" algn="ctr">
              <a:buNone/>
            </a:pPr>
            <a:r>
              <a:rPr lang="es-ES" b="1" dirty="0" smtClean="0">
                <a:solidFill>
                  <a:schemeClr val="accent2"/>
                </a:solidFill>
              </a:rPr>
              <a:t>ESTA ES QUIZÁ UNA DE LAS MEJORES POSIBILIDADES QUE OFRECE SER COORDINADOR.</a:t>
            </a:r>
          </a:p>
          <a:p>
            <a:endParaRPr lang="es-ES" b="1" dirty="0"/>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1140554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¿ES MUY DIFICIL COORDINAR UN PROYECTO?</a:t>
            </a:r>
            <a:endParaRPr lang="es-ES" sz="2800" b="1" dirty="0"/>
          </a:p>
        </p:txBody>
      </p:sp>
      <p:sp>
        <p:nvSpPr>
          <p:cNvPr id="3" name="2 Marcador de contenido"/>
          <p:cNvSpPr>
            <a:spLocks noGrp="1"/>
          </p:cNvSpPr>
          <p:nvPr>
            <p:ph idx="1"/>
          </p:nvPr>
        </p:nvSpPr>
        <p:spPr/>
        <p:txBody>
          <a:bodyPr/>
          <a:lstStyle/>
          <a:p>
            <a:pPr marL="68580" indent="0">
              <a:buNone/>
            </a:pPr>
            <a:r>
              <a:rPr lang="es-ES" b="1" dirty="0" smtClean="0">
                <a:solidFill>
                  <a:schemeClr val="accent2"/>
                </a:solidFill>
              </a:rPr>
              <a:t>Indudablemente hay que trabajar mucho, porque las tareas que no hayan estado claramente asumidas por otros socios desde el principio pueden acabar siendo asumidas por el coordinador. También hay que estar atento al trabajo que van haciendo todos los socios.</a:t>
            </a: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10856741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pPr marL="68580" lvl="0" indent="0" algn="ctr">
              <a:buClr>
                <a:srgbClr val="4F81BD"/>
              </a:buClr>
              <a:buNone/>
            </a:pPr>
            <a:endParaRPr lang="es-ES" b="1" dirty="0" smtClean="0">
              <a:solidFill>
                <a:srgbClr val="C0504D"/>
              </a:solidFill>
            </a:endParaRPr>
          </a:p>
          <a:p>
            <a:pPr marL="68580" lvl="0" indent="0" algn="ctr">
              <a:buClr>
                <a:srgbClr val="4F81BD"/>
              </a:buClr>
              <a:buNone/>
            </a:pPr>
            <a:endParaRPr lang="es-ES" b="1" dirty="0">
              <a:solidFill>
                <a:srgbClr val="C0504D"/>
              </a:solidFill>
            </a:endParaRPr>
          </a:p>
          <a:p>
            <a:pPr marL="68580" lvl="0" indent="0" algn="ctr">
              <a:buClr>
                <a:srgbClr val="4F81BD"/>
              </a:buClr>
              <a:buNone/>
            </a:pPr>
            <a:r>
              <a:rPr lang="es-ES" b="1" dirty="0" smtClean="0">
                <a:solidFill>
                  <a:srgbClr val="C0504D"/>
                </a:solidFill>
              </a:rPr>
              <a:t>PERO </a:t>
            </a:r>
            <a:r>
              <a:rPr lang="es-ES" b="1" dirty="0">
                <a:solidFill>
                  <a:srgbClr val="C0504D"/>
                </a:solidFill>
              </a:rPr>
              <a:t>NUESTRO EJEMPLO DEMUESTRA QUE ES POSBLE </a:t>
            </a:r>
          </a:p>
          <a:p>
            <a:pPr marL="68580" indent="0">
              <a:buNone/>
            </a:pPr>
            <a:endParaRPr lang="es-ES" dirty="0"/>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34276933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¿HAY ALGO ESPECIALMENTE IMPORTANTE A TENER EN CUENTA?</a:t>
            </a:r>
            <a:endParaRPr lang="es-ES" sz="2800" b="1" dirty="0"/>
          </a:p>
        </p:txBody>
      </p:sp>
      <p:sp>
        <p:nvSpPr>
          <p:cNvPr id="3" name="2 Marcador de contenido"/>
          <p:cNvSpPr>
            <a:spLocks noGrp="1"/>
          </p:cNvSpPr>
          <p:nvPr>
            <p:ph idx="1"/>
          </p:nvPr>
        </p:nvSpPr>
        <p:spPr/>
        <p:txBody>
          <a:bodyPr/>
          <a:lstStyle/>
          <a:p>
            <a:pPr marL="68580" indent="0" algn="ctr">
              <a:buNone/>
            </a:pPr>
            <a:r>
              <a:rPr lang="es-ES" b="1" dirty="0" smtClean="0">
                <a:solidFill>
                  <a:schemeClr val="accent2"/>
                </a:solidFill>
              </a:rPr>
              <a:t>QUE HAYA UNA PERSONA EN CADA INSTITUCIÓN SOCIA QUE LLEVE EL PROYECTO CON CONTINUIDAD, LO QUE FACILITA MUCHO EL DESARROLLO DE LO PROGRAMADO E INCLUSO SU AMPLIACIÓN.</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33436773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MAS INFORMACIÓN SOBRE NUESTRO PROYECTO:</a:t>
            </a:r>
            <a:endParaRPr lang="es-ES" sz="2800" b="1" dirty="0"/>
          </a:p>
        </p:txBody>
      </p:sp>
      <p:sp>
        <p:nvSpPr>
          <p:cNvPr id="3" name="2 Marcador de contenido"/>
          <p:cNvSpPr>
            <a:spLocks noGrp="1"/>
          </p:cNvSpPr>
          <p:nvPr>
            <p:ph idx="1"/>
          </p:nvPr>
        </p:nvSpPr>
        <p:spPr/>
        <p:txBody>
          <a:bodyPr>
            <a:normAutofit lnSpcReduction="10000"/>
          </a:bodyPr>
          <a:lstStyle/>
          <a:p>
            <a:r>
              <a:rPr lang="es-ES" b="1" dirty="0" smtClean="0">
                <a:solidFill>
                  <a:schemeClr val="accent2"/>
                </a:solidFill>
              </a:rPr>
              <a:t>La web de la Asociación: </a:t>
            </a:r>
            <a:r>
              <a:rPr lang="es-ES" b="1" dirty="0" smtClean="0">
                <a:solidFill>
                  <a:schemeClr val="accent2"/>
                </a:solidFill>
                <a:hlinkClick r:id="rId2"/>
              </a:rPr>
              <a:t>www.icvet.eu</a:t>
            </a:r>
            <a:endParaRPr lang="es-ES" b="1" dirty="0" smtClean="0">
              <a:solidFill>
                <a:schemeClr val="accent2"/>
              </a:solidFill>
            </a:endParaRPr>
          </a:p>
          <a:p>
            <a:r>
              <a:rPr lang="es-ES" b="1" dirty="0" smtClean="0">
                <a:solidFill>
                  <a:schemeClr val="accent2"/>
                </a:solidFill>
              </a:rPr>
              <a:t>El portal EST: </a:t>
            </a:r>
          </a:p>
          <a:p>
            <a:pPr marL="68580" indent="0">
              <a:buNone/>
            </a:pPr>
            <a:r>
              <a:rPr lang="es-ES" b="1" dirty="0">
                <a:solidFill>
                  <a:schemeClr val="accent2"/>
                </a:solidFill>
                <a:hlinkClick r:id="rId3"/>
              </a:rPr>
              <a:t>http://</a:t>
            </a:r>
            <a:r>
              <a:rPr lang="es-ES" b="1" dirty="0" smtClean="0">
                <a:solidFill>
                  <a:schemeClr val="accent2"/>
                </a:solidFill>
                <a:hlinkClick r:id="rId3"/>
              </a:rPr>
              <a:t>www.europeansharedtreasure.eu/detail.php?id_project_base=2010-1-ES1-LEO04-20886</a:t>
            </a:r>
            <a:endParaRPr lang="es-ES" b="1" dirty="0" smtClean="0">
              <a:solidFill>
                <a:schemeClr val="accent2"/>
              </a:solidFill>
            </a:endParaRPr>
          </a:p>
          <a:p>
            <a:r>
              <a:rPr lang="es-ES" b="1" dirty="0" smtClean="0">
                <a:solidFill>
                  <a:schemeClr val="accent2"/>
                </a:solidFill>
              </a:rPr>
              <a:t>La web del </a:t>
            </a:r>
            <a:r>
              <a:rPr lang="es-ES" b="1" dirty="0" err="1" smtClean="0">
                <a:solidFill>
                  <a:schemeClr val="accent2"/>
                </a:solidFill>
              </a:rPr>
              <a:t>cpr</a:t>
            </a:r>
            <a:r>
              <a:rPr lang="es-ES" b="1" dirty="0" smtClean="0">
                <a:solidFill>
                  <a:schemeClr val="accent2"/>
                </a:solidFill>
              </a:rPr>
              <a:t> de Lorca: </a:t>
            </a:r>
            <a:r>
              <a:rPr lang="es-ES" b="1" dirty="0" smtClean="0">
                <a:solidFill>
                  <a:schemeClr val="accent2"/>
                </a:solidFill>
                <a:hlinkClick r:id="rId4"/>
              </a:rPr>
              <a:t>www.cprlorca.com</a:t>
            </a:r>
            <a:endParaRPr lang="es-ES" b="1" dirty="0" smtClean="0">
              <a:solidFill>
                <a:schemeClr val="accent2"/>
              </a:solidFill>
            </a:endParaRPr>
          </a:p>
          <a:p>
            <a:r>
              <a:rPr lang="es-ES" b="1" dirty="0" smtClean="0">
                <a:solidFill>
                  <a:schemeClr val="accent2"/>
                </a:solidFill>
              </a:rPr>
              <a:t>La web de nuestro IES:</a:t>
            </a:r>
          </a:p>
          <a:p>
            <a:pPr marL="68580" indent="0">
              <a:buNone/>
            </a:pPr>
            <a:r>
              <a:rPr lang="es-ES" b="1" dirty="0" smtClean="0">
                <a:solidFill>
                  <a:schemeClr val="accent2"/>
                </a:solidFill>
                <a:hlinkClick r:id="rId5"/>
              </a:rPr>
              <a:t>www.iesrambladenogalte.es</a:t>
            </a:r>
            <a:endParaRPr lang="es-ES" b="1" dirty="0" smtClean="0">
              <a:solidFill>
                <a:schemeClr val="accent2"/>
              </a:solidFill>
            </a:endParaRPr>
          </a:p>
          <a:p>
            <a:pPr marL="68580" indent="0">
              <a:buNone/>
            </a:pPr>
            <a:endParaRPr lang="es-ES" b="1" dirty="0"/>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1696278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VISITA PREPARATORIA EN RUMANÍA</a:t>
            </a:r>
            <a:endParaRPr lang="es-ES" sz="2800" b="1" dirty="0"/>
          </a:p>
        </p:txBody>
      </p:sp>
      <p:sp>
        <p:nvSpPr>
          <p:cNvPr id="3" name="2 Marcador de contenido"/>
          <p:cNvSpPr>
            <a:spLocks noGrp="1"/>
          </p:cNvSpPr>
          <p:nvPr>
            <p:ph idx="1"/>
          </p:nvPr>
        </p:nvSpPr>
        <p:spPr/>
        <p:txBody>
          <a:bodyPr/>
          <a:lstStyle/>
          <a:p>
            <a:r>
              <a:rPr lang="es-ES" b="1" dirty="0" smtClean="0">
                <a:solidFill>
                  <a:schemeClr val="accent2"/>
                </a:solidFill>
              </a:rPr>
              <a:t>TRES PAÍSES: ESPAÑA, GRECIA Y RUMANÍA.</a:t>
            </a:r>
          </a:p>
          <a:p>
            <a:r>
              <a:rPr lang="es-ES" b="1" dirty="0" smtClean="0">
                <a:solidFill>
                  <a:schemeClr val="accent2"/>
                </a:solidFill>
              </a:rPr>
              <a:t>SE ELABORA LA VERSIÓN FINAL DEL PROYECTO: objetivos, tareas y resultados.</a:t>
            </a:r>
          </a:p>
          <a:p>
            <a:r>
              <a:rPr lang="es-ES" b="1" dirty="0" smtClean="0">
                <a:solidFill>
                  <a:schemeClr val="accent2"/>
                </a:solidFill>
              </a:rPr>
              <a:t>NUESTRO IES ACEPTA COORDINAR LA ASOCIACIÓN.</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31917434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endParaRPr lang="es-ES" dirty="0"/>
          </a:p>
        </p:txBody>
      </p:sp>
      <p:sp>
        <p:nvSpPr>
          <p:cNvPr id="3" name="2 Marcador de contenido"/>
          <p:cNvSpPr>
            <a:spLocks noGrp="1"/>
          </p:cNvSpPr>
          <p:nvPr>
            <p:ph idx="1"/>
          </p:nvPr>
        </p:nvSpPr>
        <p:spPr/>
        <p:txBody>
          <a:bodyPr/>
          <a:lstStyle/>
          <a:p>
            <a:pPr marL="68580" indent="0" algn="ctr">
              <a:buNone/>
            </a:pPr>
            <a:r>
              <a:rPr lang="es-ES" b="1" dirty="0" smtClean="0">
                <a:solidFill>
                  <a:schemeClr val="accent2"/>
                </a:solidFill>
              </a:rPr>
              <a:t>Contacto</a:t>
            </a:r>
            <a:r>
              <a:rPr lang="es-ES" b="1" smtClean="0">
                <a:solidFill>
                  <a:schemeClr val="accent2"/>
                </a:solidFill>
              </a:rPr>
              <a:t>: </a:t>
            </a:r>
            <a:r>
              <a:rPr lang="es-ES" b="1" smtClean="0">
                <a:solidFill>
                  <a:schemeClr val="accent2"/>
                </a:solidFill>
                <a:hlinkClick r:id="rId2"/>
              </a:rPr>
              <a:t>asoleorambla@yahoo.es</a:t>
            </a:r>
            <a:endParaRPr lang="es-ES" b="1" smtClean="0">
              <a:solidFill>
                <a:schemeClr val="accent2"/>
              </a:solidFill>
            </a:endParaRPr>
          </a:p>
          <a:p>
            <a:pPr marL="68580" indent="0" algn="ctr">
              <a:buNone/>
            </a:pPr>
            <a:endParaRPr lang="es-ES" b="1" dirty="0" smtClean="0">
              <a:solidFill>
                <a:schemeClr val="accent2"/>
              </a:solidFill>
            </a:endParaRPr>
          </a:p>
          <a:p>
            <a:pPr marL="68580" indent="0" algn="ctr">
              <a:buNone/>
            </a:pPr>
            <a:endParaRPr lang="es-ES" b="1" dirty="0">
              <a:solidFill>
                <a:schemeClr val="accent2"/>
              </a:solidFill>
            </a:endParaRPr>
          </a:p>
          <a:p>
            <a:pPr marL="68580" indent="0" algn="ctr">
              <a:buNone/>
            </a:pPr>
            <a:r>
              <a:rPr lang="es-ES" b="1" dirty="0" smtClean="0">
                <a:solidFill>
                  <a:schemeClr val="accent2"/>
                </a:solidFill>
              </a:rPr>
              <a:t>GRACIAS POR VUESTRA ATENCIÓN¡¡</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pic>
        <p:nvPicPr>
          <p:cNvPr id="1026" name="Picture 2" descr="C:\Users\Mercedes\Desktop\logofin.t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14590" y="4077072"/>
            <a:ext cx="2106340" cy="90849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ercedes\Desktop\Imagen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1196752"/>
            <a:ext cx="1624806" cy="88920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ercedes\Desktop\Imagen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0930" y="1452778"/>
            <a:ext cx="2416435" cy="736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4937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t>PROYECTO APROBADO EN VERANO DE 2010 CON 7 SOCIOS: 1</a:t>
            </a:r>
            <a:endParaRPr lang="es-ES" sz="2800" b="1" dirty="0"/>
          </a:p>
        </p:txBody>
      </p:sp>
      <p:sp>
        <p:nvSpPr>
          <p:cNvPr id="3" name="2 Marcador de contenido"/>
          <p:cNvSpPr>
            <a:spLocks noGrp="1"/>
          </p:cNvSpPr>
          <p:nvPr>
            <p:ph idx="1"/>
          </p:nvPr>
        </p:nvSpPr>
        <p:spPr/>
        <p:txBody>
          <a:bodyPr/>
          <a:lstStyle/>
          <a:p>
            <a:pPr marL="68580" indent="0" algn="ctr">
              <a:buNone/>
            </a:pPr>
            <a:r>
              <a:rPr lang="es-ES" b="1" dirty="0" err="1" smtClean="0">
                <a:solidFill>
                  <a:schemeClr val="accent2"/>
                </a:solidFill>
              </a:rPr>
              <a:t>Colegiul</a:t>
            </a:r>
            <a:r>
              <a:rPr lang="es-ES" b="1" dirty="0" smtClean="0">
                <a:solidFill>
                  <a:schemeClr val="accent2"/>
                </a:solidFill>
              </a:rPr>
              <a:t> </a:t>
            </a:r>
            <a:r>
              <a:rPr lang="es-ES" b="1" dirty="0" err="1" smtClean="0">
                <a:solidFill>
                  <a:schemeClr val="accent2"/>
                </a:solidFill>
              </a:rPr>
              <a:t>Technic</a:t>
            </a:r>
            <a:r>
              <a:rPr lang="es-ES" b="1" dirty="0" smtClean="0">
                <a:solidFill>
                  <a:schemeClr val="accent2"/>
                </a:solidFill>
              </a:rPr>
              <a:t> “</a:t>
            </a:r>
            <a:r>
              <a:rPr lang="es-ES" b="1" dirty="0" err="1" smtClean="0">
                <a:solidFill>
                  <a:schemeClr val="accent2"/>
                </a:solidFill>
              </a:rPr>
              <a:t>Petru</a:t>
            </a:r>
            <a:r>
              <a:rPr lang="es-ES" b="1" dirty="0" smtClean="0">
                <a:solidFill>
                  <a:schemeClr val="accent2"/>
                </a:solidFill>
              </a:rPr>
              <a:t> Poni”, centro de FP de </a:t>
            </a:r>
            <a:r>
              <a:rPr lang="es-ES" b="1" dirty="0" err="1" smtClean="0">
                <a:solidFill>
                  <a:schemeClr val="accent2"/>
                </a:solidFill>
              </a:rPr>
              <a:t>Onesti</a:t>
            </a:r>
            <a:r>
              <a:rPr lang="es-ES" b="1" dirty="0" smtClean="0">
                <a:solidFill>
                  <a:schemeClr val="accent2"/>
                </a:solidFill>
              </a:rPr>
              <a:t>, Rumanía.</a:t>
            </a:r>
          </a:p>
          <a:p>
            <a:pPr marL="68580" indent="0" algn="ctr">
              <a:buNone/>
            </a:pPr>
            <a:r>
              <a:rPr lang="es-ES" b="1" dirty="0" smtClean="0">
                <a:solidFill>
                  <a:schemeClr val="accent2"/>
                </a:solidFill>
              </a:rPr>
              <a:t>Aproximadamente 1000 alumnos y 100 profesores</a:t>
            </a:r>
          </a:p>
          <a:p>
            <a:pPr marL="68580" indent="0" algn="ctr">
              <a:buNone/>
            </a:pPr>
            <a:r>
              <a:rPr lang="es-ES" b="1" dirty="0" smtClean="0">
                <a:solidFill>
                  <a:schemeClr val="accent2"/>
                </a:solidFill>
              </a:rPr>
              <a:t>Más de 10 especialidades</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42734254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a:t>2</a:t>
            </a:r>
            <a:endParaRPr lang="es-ES" sz="2800" dirty="0"/>
          </a:p>
        </p:txBody>
      </p:sp>
      <p:sp>
        <p:nvSpPr>
          <p:cNvPr id="3" name="2 Marcador de contenido"/>
          <p:cNvSpPr>
            <a:spLocks noGrp="1"/>
          </p:cNvSpPr>
          <p:nvPr>
            <p:ph idx="1"/>
          </p:nvPr>
        </p:nvSpPr>
        <p:spPr/>
        <p:txBody>
          <a:bodyPr/>
          <a:lstStyle/>
          <a:p>
            <a:pPr marL="68580" indent="0" algn="ctr">
              <a:buNone/>
            </a:pPr>
            <a:r>
              <a:rPr lang="es-ES" b="1" dirty="0" err="1" smtClean="0">
                <a:solidFill>
                  <a:schemeClr val="accent2"/>
                </a:solidFill>
              </a:rPr>
              <a:t>Formation</a:t>
            </a:r>
            <a:r>
              <a:rPr lang="es-ES" b="1" dirty="0" smtClean="0">
                <a:solidFill>
                  <a:schemeClr val="accent2"/>
                </a:solidFill>
              </a:rPr>
              <a:t> </a:t>
            </a:r>
            <a:r>
              <a:rPr lang="es-ES" b="1" dirty="0" err="1" smtClean="0">
                <a:solidFill>
                  <a:schemeClr val="accent2"/>
                </a:solidFill>
              </a:rPr>
              <a:t>Continue</a:t>
            </a:r>
            <a:r>
              <a:rPr lang="es-ES" b="1" dirty="0" smtClean="0">
                <a:solidFill>
                  <a:schemeClr val="accent2"/>
                </a:solidFill>
              </a:rPr>
              <a:t> et </a:t>
            </a:r>
            <a:r>
              <a:rPr lang="es-ES" b="1" dirty="0" err="1" smtClean="0">
                <a:solidFill>
                  <a:schemeClr val="accent2"/>
                </a:solidFill>
              </a:rPr>
              <a:t>Insertion</a:t>
            </a:r>
            <a:r>
              <a:rPr lang="es-ES" b="1" dirty="0" smtClean="0">
                <a:solidFill>
                  <a:schemeClr val="accent2"/>
                </a:solidFill>
              </a:rPr>
              <a:t> </a:t>
            </a:r>
            <a:r>
              <a:rPr lang="es-ES" b="1" dirty="0" err="1" smtClean="0">
                <a:solidFill>
                  <a:schemeClr val="accent2"/>
                </a:solidFill>
              </a:rPr>
              <a:t>Professionnelle</a:t>
            </a:r>
            <a:r>
              <a:rPr lang="es-ES" b="1" dirty="0" smtClean="0">
                <a:solidFill>
                  <a:schemeClr val="accent2"/>
                </a:solidFill>
              </a:rPr>
              <a:t> de </a:t>
            </a:r>
            <a:r>
              <a:rPr lang="es-ES" b="1" dirty="0" err="1" smtClean="0">
                <a:solidFill>
                  <a:schemeClr val="accent2"/>
                </a:solidFill>
              </a:rPr>
              <a:t>Bourgogne</a:t>
            </a:r>
            <a:r>
              <a:rPr lang="es-ES" b="1" dirty="0" smtClean="0">
                <a:solidFill>
                  <a:schemeClr val="accent2"/>
                </a:solidFill>
              </a:rPr>
              <a:t>, Francia.</a:t>
            </a:r>
          </a:p>
          <a:p>
            <a:pPr marL="68580" indent="0" algn="ctr">
              <a:buNone/>
            </a:pPr>
            <a:r>
              <a:rPr lang="es-ES" b="1" dirty="0" smtClean="0">
                <a:solidFill>
                  <a:schemeClr val="accent2"/>
                </a:solidFill>
              </a:rPr>
              <a:t>Institución dedicada a la formación de empleados y desempleados y de profesores.</a:t>
            </a:r>
          </a:p>
          <a:p>
            <a:pPr marL="68580" indent="0" algn="ctr">
              <a:buNone/>
            </a:pPr>
            <a:r>
              <a:rPr lang="es-ES" b="1" dirty="0" smtClean="0">
                <a:solidFill>
                  <a:schemeClr val="accent2"/>
                </a:solidFill>
              </a:rPr>
              <a:t>Muchos de sus cursos son e-</a:t>
            </a:r>
            <a:r>
              <a:rPr lang="es-ES" b="1" dirty="0" err="1" smtClean="0">
                <a:solidFill>
                  <a:schemeClr val="accent2"/>
                </a:solidFill>
              </a:rPr>
              <a:t>learning</a:t>
            </a:r>
            <a:r>
              <a:rPr lang="es-ES" b="1" dirty="0" smtClean="0">
                <a:solidFill>
                  <a:schemeClr val="accent2"/>
                </a:solidFill>
              </a:rPr>
              <a:t>.</a:t>
            </a:r>
          </a:p>
          <a:p>
            <a:pPr marL="68580" indent="0" algn="ctr">
              <a:buNone/>
            </a:pPr>
            <a:r>
              <a:rPr lang="es-ES" b="1" dirty="0" smtClean="0">
                <a:solidFill>
                  <a:schemeClr val="accent2"/>
                </a:solidFill>
              </a:rPr>
              <a:t>Tiene capacidad de decisión en la organización de la FP en su región.</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23077173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b="1" dirty="0"/>
              <a:t>3</a:t>
            </a:r>
            <a:endParaRPr lang="es-ES" dirty="0"/>
          </a:p>
        </p:txBody>
      </p:sp>
      <p:sp>
        <p:nvSpPr>
          <p:cNvPr id="3" name="2 Marcador de contenido"/>
          <p:cNvSpPr>
            <a:spLocks noGrp="1"/>
          </p:cNvSpPr>
          <p:nvPr>
            <p:ph idx="1"/>
          </p:nvPr>
        </p:nvSpPr>
        <p:spPr/>
        <p:txBody>
          <a:bodyPr/>
          <a:lstStyle/>
          <a:p>
            <a:pPr marL="68580" indent="0" algn="ctr">
              <a:buNone/>
            </a:pPr>
            <a:r>
              <a:rPr lang="es-ES" b="1" dirty="0" err="1" smtClean="0">
                <a:solidFill>
                  <a:schemeClr val="accent2"/>
                </a:solidFill>
              </a:rPr>
              <a:t>Hellenic</a:t>
            </a:r>
            <a:r>
              <a:rPr lang="es-ES" b="1" dirty="0" smtClean="0">
                <a:solidFill>
                  <a:schemeClr val="accent2"/>
                </a:solidFill>
              </a:rPr>
              <a:t> </a:t>
            </a:r>
            <a:r>
              <a:rPr lang="es-ES" b="1" dirty="0" err="1" smtClean="0">
                <a:solidFill>
                  <a:schemeClr val="accent2"/>
                </a:solidFill>
              </a:rPr>
              <a:t>Association</a:t>
            </a:r>
            <a:r>
              <a:rPr lang="es-ES" b="1" dirty="0" smtClean="0">
                <a:solidFill>
                  <a:schemeClr val="accent2"/>
                </a:solidFill>
              </a:rPr>
              <a:t> of </a:t>
            </a:r>
            <a:r>
              <a:rPr lang="es-ES" b="1" dirty="0" err="1" smtClean="0">
                <a:solidFill>
                  <a:schemeClr val="accent2"/>
                </a:solidFill>
              </a:rPr>
              <a:t>Informatics</a:t>
            </a:r>
            <a:r>
              <a:rPr lang="es-ES" b="1" dirty="0" smtClean="0">
                <a:solidFill>
                  <a:schemeClr val="accent2"/>
                </a:solidFill>
              </a:rPr>
              <a:t>, Atenas, Grecia.</a:t>
            </a:r>
          </a:p>
          <a:p>
            <a:pPr marL="68580" indent="0" algn="ctr">
              <a:buNone/>
            </a:pPr>
            <a:r>
              <a:rPr lang="es-ES" b="1" dirty="0" smtClean="0">
                <a:solidFill>
                  <a:schemeClr val="accent2"/>
                </a:solidFill>
              </a:rPr>
              <a:t>ONG dedicada desde 1998 a la gestión de proyectos para jóvenes en los que difunde el uso de las Nuevas Tecnologías de la Información y la Comunicación.</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3604459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b="1" dirty="0"/>
              <a:t>4</a:t>
            </a:r>
            <a:endParaRPr lang="es-ES" dirty="0"/>
          </a:p>
        </p:txBody>
      </p:sp>
      <p:sp>
        <p:nvSpPr>
          <p:cNvPr id="3" name="2 Marcador de contenido"/>
          <p:cNvSpPr>
            <a:spLocks noGrp="1"/>
          </p:cNvSpPr>
          <p:nvPr>
            <p:ph idx="1"/>
          </p:nvPr>
        </p:nvSpPr>
        <p:spPr/>
        <p:txBody>
          <a:bodyPr/>
          <a:lstStyle/>
          <a:p>
            <a:pPr marL="68580" indent="0" algn="ctr">
              <a:buNone/>
            </a:pPr>
            <a:r>
              <a:rPr lang="es-ES" b="1" dirty="0" err="1" smtClean="0">
                <a:solidFill>
                  <a:schemeClr val="accent2"/>
                </a:solidFill>
              </a:rPr>
              <a:t>Sisli</a:t>
            </a:r>
            <a:r>
              <a:rPr lang="es-ES" b="1" dirty="0" smtClean="0">
                <a:solidFill>
                  <a:schemeClr val="accent2"/>
                </a:solidFill>
              </a:rPr>
              <a:t> </a:t>
            </a:r>
            <a:r>
              <a:rPr lang="es-ES" b="1" dirty="0" err="1" smtClean="0">
                <a:solidFill>
                  <a:schemeClr val="accent2"/>
                </a:solidFill>
              </a:rPr>
              <a:t>Endustri</a:t>
            </a:r>
            <a:r>
              <a:rPr lang="es-ES" b="1" dirty="0" smtClean="0">
                <a:solidFill>
                  <a:schemeClr val="accent2"/>
                </a:solidFill>
              </a:rPr>
              <a:t> </a:t>
            </a:r>
            <a:r>
              <a:rPr lang="es-ES" b="1" dirty="0" err="1" smtClean="0">
                <a:solidFill>
                  <a:schemeClr val="accent2"/>
                </a:solidFill>
              </a:rPr>
              <a:t>Meslek</a:t>
            </a:r>
            <a:r>
              <a:rPr lang="es-ES" b="1" dirty="0" smtClean="0">
                <a:solidFill>
                  <a:schemeClr val="accent2"/>
                </a:solidFill>
              </a:rPr>
              <a:t> </a:t>
            </a:r>
            <a:r>
              <a:rPr lang="es-ES" b="1" dirty="0" err="1" smtClean="0">
                <a:solidFill>
                  <a:schemeClr val="accent2"/>
                </a:solidFill>
              </a:rPr>
              <a:t>Lisesi</a:t>
            </a:r>
            <a:r>
              <a:rPr lang="es-ES" b="1" dirty="0" smtClean="0">
                <a:solidFill>
                  <a:schemeClr val="accent2"/>
                </a:solidFill>
              </a:rPr>
              <a:t>, Estambul, Turquía.</a:t>
            </a:r>
          </a:p>
          <a:p>
            <a:pPr marL="68580" indent="0" algn="ctr">
              <a:buNone/>
            </a:pPr>
            <a:r>
              <a:rPr lang="es-ES" b="1" dirty="0" smtClean="0">
                <a:solidFill>
                  <a:schemeClr val="accent2"/>
                </a:solidFill>
              </a:rPr>
              <a:t>Centro de FP con unos 6000 alumnos y casi 300 profesores.</a:t>
            </a:r>
          </a:p>
          <a:p>
            <a:pPr marL="68580" indent="0" algn="ctr">
              <a:buNone/>
            </a:pPr>
            <a:r>
              <a:rPr lang="es-ES" b="1" dirty="0" smtClean="0">
                <a:solidFill>
                  <a:schemeClr val="accent2"/>
                </a:solidFill>
              </a:rPr>
              <a:t>Oferta de muchas especialidades, y centro de referencia en los campos de electrónica, electricidad y mecánica.</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19300243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b="1" dirty="0"/>
              <a:t>5</a:t>
            </a:r>
            <a:endParaRPr lang="es-ES" dirty="0"/>
          </a:p>
        </p:txBody>
      </p:sp>
      <p:sp>
        <p:nvSpPr>
          <p:cNvPr id="3" name="2 Marcador de contenido"/>
          <p:cNvSpPr>
            <a:spLocks noGrp="1"/>
          </p:cNvSpPr>
          <p:nvPr>
            <p:ph idx="1"/>
          </p:nvPr>
        </p:nvSpPr>
        <p:spPr/>
        <p:txBody>
          <a:bodyPr/>
          <a:lstStyle/>
          <a:p>
            <a:pPr marL="68580" indent="0" algn="ctr">
              <a:buNone/>
            </a:pPr>
            <a:r>
              <a:rPr lang="es-ES" b="1" dirty="0" err="1" smtClean="0">
                <a:solidFill>
                  <a:schemeClr val="accent2"/>
                </a:solidFill>
              </a:rPr>
              <a:t>Ergli</a:t>
            </a:r>
            <a:r>
              <a:rPr lang="es-ES" b="1" dirty="0" smtClean="0">
                <a:solidFill>
                  <a:schemeClr val="accent2"/>
                </a:solidFill>
              </a:rPr>
              <a:t> </a:t>
            </a:r>
            <a:r>
              <a:rPr lang="es-ES" b="1" dirty="0" err="1" smtClean="0">
                <a:solidFill>
                  <a:schemeClr val="accent2"/>
                </a:solidFill>
              </a:rPr>
              <a:t>Vocational</a:t>
            </a:r>
            <a:r>
              <a:rPr lang="es-ES" b="1" dirty="0" smtClean="0">
                <a:solidFill>
                  <a:schemeClr val="accent2"/>
                </a:solidFill>
              </a:rPr>
              <a:t> </a:t>
            </a:r>
            <a:r>
              <a:rPr lang="es-ES" b="1" dirty="0" err="1" smtClean="0">
                <a:solidFill>
                  <a:schemeClr val="accent2"/>
                </a:solidFill>
              </a:rPr>
              <a:t>Secondary</a:t>
            </a:r>
            <a:r>
              <a:rPr lang="es-ES" b="1" dirty="0" smtClean="0">
                <a:solidFill>
                  <a:schemeClr val="accent2"/>
                </a:solidFill>
              </a:rPr>
              <a:t> </a:t>
            </a:r>
            <a:r>
              <a:rPr lang="es-ES" b="1" dirty="0" err="1" smtClean="0">
                <a:solidFill>
                  <a:schemeClr val="accent2"/>
                </a:solidFill>
              </a:rPr>
              <a:t>School</a:t>
            </a:r>
            <a:r>
              <a:rPr lang="es-ES" b="1" dirty="0" smtClean="0">
                <a:solidFill>
                  <a:schemeClr val="accent2"/>
                </a:solidFill>
              </a:rPr>
              <a:t>, </a:t>
            </a:r>
            <a:r>
              <a:rPr lang="es-ES" b="1" dirty="0" err="1" smtClean="0">
                <a:solidFill>
                  <a:schemeClr val="accent2"/>
                </a:solidFill>
              </a:rPr>
              <a:t>Ergli</a:t>
            </a:r>
            <a:r>
              <a:rPr lang="es-ES" b="1" dirty="0" smtClean="0">
                <a:solidFill>
                  <a:schemeClr val="accent2"/>
                </a:solidFill>
              </a:rPr>
              <a:t>, Letonia.</a:t>
            </a:r>
          </a:p>
          <a:p>
            <a:pPr marL="68580" indent="0" algn="ctr">
              <a:buNone/>
            </a:pPr>
            <a:r>
              <a:rPr lang="es-ES" b="1" dirty="0" smtClean="0">
                <a:solidFill>
                  <a:schemeClr val="accent2"/>
                </a:solidFill>
              </a:rPr>
              <a:t>Centro de FP con unos 250 alumnos, la mayoría internos y algunos online, y unos 30 profesores.</a:t>
            </a:r>
          </a:p>
          <a:p>
            <a:pPr marL="68580" indent="0" algn="ctr">
              <a:buNone/>
            </a:pPr>
            <a:r>
              <a:rPr lang="es-ES" b="1" dirty="0" smtClean="0">
                <a:solidFill>
                  <a:schemeClr val="accent2"/>
                </a:solidFill>
              </a:rPr>
              <a:t>Ofrecen seis especialidades diferentes.</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14166874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b="1" dirty="0"/>
              <a:t>6</a:t>
            </a:r>
            <a:endParaRPr lang="es-ES" dirty="0"/>
          </a:p>
        </p:txBody>
      </p:sp>
      <p:sp>
        <p:nvSpPr>
          <p:cNvPr id="3" name="2 Marcador de contenido"/>
          <p:cNvSpPr>
            <a:spLocks noGrp="1"/>
          </p:cNvSpPr>
          <p:nvPr>
            <p:ph idx="1"/>
          </p:nvPr>
        </p:nvSpPr>
        <p:spPr/>
        <p:txBody>
          <a:bodyPr/>
          <a:lstStyle/>
          <a:p>
            <a:pPr marL="68580" indent="0" algn="ctr">
              <a:buNone/>
            </a:pPr>
            <a:r>
              <a:rPr lang="es-ES" b="1" dirty="0" err="1" smtClean="0">
                <a:solidFill>
                  <a:schemeClr val="accent2"/>
                </a:solidFill>
              </a:rPr>
              <a:t>Consorzio</a:t>
            </a:r>
            <a:r>
              <a:rPr lang="es-ES" b="1" dirty="0" smtClean="0">
                <a:solidFill>
                  <a:schemeClr val="accent2"/>
                </a:solidFill>
              </a:rPr>
              <a:t> </a:t>
            </a:r>
            <a:r>
              <a:rPr lang="es-ES" b="1" dirty="0" err="1" smtClean="0">
                <a:solidFill>
                  <a:schemeClr val="accent2"/>
                </a:solidFill>
              </a:rPr>
              <a:t>Formazione</a:t>
            </a:r>
            <a:r>
              <a:rPr lang="es-ES" b="1" dirty="0" smtClean="0">
                <a:solidFill>
                  <a:schemeClr val="accent2"/>
                </a:solidFill>
              </a:rPr>
              <a:t> per la </a:t>
            </a:r>
            <a:r>
              <a:rPr lang="es-ES" b="1" dirty="0" err="1" smtClean="0">
                <a:solidFill>
                  <a:schemeClr val="accent2"/>
                </a:solidFill>
              </a:rPr>
              <a:t>Comunicazione</a:t>
            </a:r>
            <a:r>
              <a:rPr lang="es-ES" b="1" dirty="0" smtClean="0">
                <a:solidFill>
                  <a:schemeClr val="accent2"/>
                </a:solidFill>
              </a:rPr>
              <a:t>, Roma, Italia.</a:t>
            </a:r>
          </a:p>
          <a:p>
            <a:pPr marL="68580" indent="0" algn="ctr">
              <a:buNone/>
            </a:pPr>
            <a:r>
              <a:rPr lang="es-ES" b="1" dirty="0" smtClean="0">
                <a:solidFill>
                  <a:schemeClr val="accent2"/>
                </a:solidFill>
              </a:rPr>
              <a:t>Consorcio interuniversitario que trabaja en proyectos europeos e internacionales de innovación en el proceso de enseñanza-aprendizaje a partir de las TIC.</a:t>
            </a:r>
            <a:endParaRPr lang="es-ES" b="1" dirty="0">
              <a:solidFill>
                <a:schemeClr val="accent2"/>
              </a:solidFill>
            </a:endParaRPr>
          </a:p>
        </p:txBody>
      </p:sp>
      <p:sp>
        <p:nvSpPr>
          <p:cNvPr id="4" name="3 Marcador de pie de página"/>
          <p:cNvSpPr>
            <a:spLocks noGrp="1"/>
          </p:cNvSpPr>
          <p:nvPr>
            <p:ph type="ftr" sz="quarter" idx="11"/>
          </p:nvPr>
        </p:nvSpPr>
        <p:spPr/>
        <p:txBody>
          <a:bodyPr/>
          <a:lstStyle/>
          <a:p>
            <a:r>
              <a:rPr lang="es-ES" smtClean="0"/>
              <a:t>VI FERIA DE VALORIZACIÓN: RECONOCIMIENTOS DEL PAP 2012. MADRID, 12-12-2012.</a:t>
            </a:r>
            <a:endParaRPr lang="es-ES"/>
          </a:p>
        </p:txBody>
      </p:sp>
    </p:spTree>
    <p:extLst>
      <p:ext uri="{BB962C8B-B14F-4D97-AF65-F5344CB8AC3E}">
        <p14:creationId xmlns:p14="http://schemas.microsoft.com/office/powerpoint/2010/main" val="35392871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192</TotalTime>
  <Words>1592</Words>
  <Application>Microsoft Office PowerPoint</Application>
  <PresentationFormat>Presentación en pantalla (4:3)</PresentationFormat>
  <Paragraphs>139</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Austin</vt:lpstr>
      <vt:lpstr>  Coordinación de una Asociación LdV  Proyecto:  “IT Culture in VET”</vt:lpstr>
      <vt:lpstr>ORIGEN:</vt:lpstr>
      <vt:lpstr>VISITA PREPARATORIA EN RUMANÍA</vt:lpstr>
      <vt:lpstr>PROYECTO APROBADO EN VERANO DE 2010 CON 7 SOCIOS: 1</vt:lpstr>
      <vt:lpstr>2</vt:lpstr>
      <vt:lpstr>3</vt:lpstr>
      <vt:lpstr>4</vt:lpstr>
      <vt:lpstr>5</vt:lpstr>
      <vt:lpstr>6</vt:lpstr>
      <vt:lpstr>7</vt:lpstr>
      <vt:lpstr>Presentación de PowerPoint</vt:lpstr>
      <vt:lpstr>¿Cómo llevar a cabo esta tarea?</vt:lpstr>
      <vt:lpstr>SOBRE EL EQUIPO ESPAÑOL:</vt:lpstr>
      <vt:lpstr>INSTRUMENTO MUY ÚTIL:</vt:lpstr>
      <vt:lpstr>OBJETIVO GENERAL DE NUESTRA ASOCIACIÓN:</vt:lpstr>
      <vt:lpstr>OBJETIVOS ESPECÍFICOS DE NUESTRO EQUIPO EN EL IES:</vt:lpstr>
      <vt:lpstr>NUESTRO PLAN DE IMPLEMENTACIÓN</vt:lpstr>
      <vt:lpstr>Presentación de PowerPoint</vt:lpstr>
      <vt:lpstr>¿Cómo potenciar las movilidades de alumnos?</vt:lpstr>
      <vt:lpstr>¿Qué otras tareas desarrollamos en la Asociación?</vt:lpstr>
      <vt:lpstr>Presentación de PowerPoint</vt:lpstr>
      <vt:lpstr>Presentación de PowerPoint</vt:lpstr>
      <vt:lpstr>Presentación de PowerPoint</vt:lpstr>
      <vt:lpstr>Presentación de PowerPoint</vt:lpstr>
      <vt:lpstr>¿ESTABA TODO ESTO EN EL PROYECTO ORIGINAL?</vt:lpstr>
      <vt:lpstr>¿ES MUY DIFICIL COORDINAR UN PROYECTO?</vt:lpstr>
      <vt:lpstr>Presentación de PowerPoint</vt:lpstr>
      <vt:lpstr>¿HAY ALGO ESPECIALMENTE IMPORTANTE A TENER EN CUENTA?</vt:lpstr>
      <vt:lpstr>MAS INFORMACIÓN SOBRE NUESTRO PROYECTO:</vt:lpstr>
      <vt:lpstr>Presentación de PowerPoint</vt:lpstr>
    </vt:vector>
  </TitlesOfParts>
  <Company>Luffi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Coordinación de una Asociación LdV. Proyecto “IT Culture in VET”</dc:title>
  <dc:creator>Luffi</dc:creator>
  <cp:lastModifiedBy>Luffi</cp:lastModifiedBy>
  <cp:revision>19</cp:revision>
  <dcterms:created xsi:type="dcterms:W3CDTF">2012-12-10T20:01:10Z</dcterms:created>
  <dcterms:modified xsi:type="dcterms:W3CDTF">2012-12-12T07:44:44Z</dcterms:modified>
</cp:coreProperties>
</file>