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9929813" cy="143573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6067" autoAdjust="0"/>
  </p:normalViewPr>
  <p:slideViewPr>
    <p:cSldViewPr>
      <p:cViewPr varScale="1">
        <p:scale>
          <a:sx n="112" d="100"/>
          <a:sy n="112" d="100"/>
        </p:scale>
        <p:origin x="-19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D274A6-E149-4107-8672-73ABC857117D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ED68624B-2CDE-47B0-8961-B7FFDE81DEAE}">
      <dgm:prSet phldrT="[Text]"/>
      <dgm:spPr/>
      <dgm:t>
        <a:bodyPr/>
        <a:lstStyle/>
        <a:p>
          <a:r>
            <a:rPr lang="fi-FI" dirty="0"/>
            <a:t>Vision</a:t>
          </a:r>
        </a:p>
      </dgm:t>
    </dgm:pt>
    <dgm:pt modelId="{AEC4194B-34E5-4BE9-B3AA-EE05D75C6CF5}" type="parTrans" cxnId="{C32898D0-4EB4-4217-949A-0B4938FFDF14}">
      <dgm:prSet/>
      <dgm:spPr/>
      <dgm:t>
        <a:bodyPr/>
        <a:lstStyle/>
        <a:p>
          <a:endParaRPr lang="fi-FI"/>
        </a:p>
      </dgm:t>
    </dgm:pt>
    <dgm:pt modelId="{42E128A4-70B1-4B79-998D-56058531F74E}" type="sibTrans" cxnId="{C32898D0-4EB4-4217-949A-0B4938FFDF14}">
      <dgm:prSet/>
      <dgm:spPr/>
      <dgm:t>
        <a:bodyPr/>
        <a:lstStyle/>
        <a:p>
          <a:endParaRPr lang="fi-FI"/>
        </a:p>
      </dgm:t>
    </dgm:pt>
    <dgm:pt modelId="{BE065CAD-22D9-4DBD-BD99-ADB9D302A62F}">
      <dgm:prSet phldrT="[Text]"/>
      <dgm:spPr/>
      <dgm:t>
        <a:bodyPr/>
        <a:lstStyle/>
        <a:p>
          <a:r>
            <a:rPr lang="fi-FI" dirty="0"/>
            <a:t>Mission</a:t>
          </a:r>
        </a:p>
        <a:p>
          <a:r>
            <a:rPr lang="fi-FI" dirty="0" err="1"/>
            <a:t>Core</a:t>
          </a:r>
          <a:r>
            <a:rPr lang="fi-FI" dirty="0"/>
            <a:t> </a:t>
          </a:r>
          <a:r>
            <a:rPr lang="fi-FI" dirty="0" err="1"/>
            <a:t>Skills</a:t>
          </a:r>
          <a:endParaRPr lang="fi-FI" dirty="0"/>
        </a:p>
        <a:p>
          <a:r>
            <a:rPr lang="fi-FI" dirty="0" err="1"/>
            <a:t>Values</a:t>
          </a:r>
          <a:endParaRPr lang="fi-FI" dirty="0"/>
        </a:p>
      </dgm:t>
    </dgm:pt>
    <dgm:pt modelId="{856F42E5-8111-4E35-A27C-A2C6787F7E9D}" type="parTrans" cxnId="{132AB864-61DE-42C0-A34B-E3AA966A19BE}">
      <dgm:prSet/>
      <dgm:spPr/>
      <dgm:t>
        <a:bodyPr/>
        <a:lstStyle/>
        <a:p>
          <a:endParaRPr lang="fi-FI"/>
        </a:p>
      </dgm:t>
    </dgm:pt>
    <dgm:pt modelId="{A03DD65A-2710-461E-BC3B-056C064DC7D4}" type="sibTrans" cxnId="{132AB864-61DE-42C0-A34B-E3AA966A19BE}">
      <dgm:prSet/>
      <dgm:spPr/>
      <dgm:t>
        <a:bodyPr/>
        <a:lstStyle/>
        <a:p>
          <a:endParaRPr lang="fi-FI"/>
        </a:p>
      </dgm:t>
    </dgm:pt>
    <dgm:pt modelId="{C18CCBB9-7CF6-4564-9A93-861F549906DF}">
      <dgm:prSet phldrT="[Text]"/>
      <dgm:spPr/>
      <dgm:t>
        <a:bodyPr/>
        <a:lstStyle/>
        <a:p>
          <a:r>
            <a:rPr lang="fi-FI" dirty="0"/>
            <a:t>Strategic </a:t>
          </a:r>
          <a:r>
            <a:rPr lang="fi-FI" dirty="0" err="1"/>
            <a:t>Goals</a:t>
          </a:r>
          <a:endParaRPr lang="fi-FI" dirty="0"/>
        </a:p>
      </dgm:t>
    </dgm:pt>
    <dgm:pt modelId="{EA9D9A18-9506-4860-B832-C6E27AE9D6B6}" type="parTrans" cxnId="{2A1D1EAB-DECF-4ED2-AFBA-E79B52F4C244}">
      <dgm:prSet/>
      <dgm:spPr/>
      <dgm:t>
        <a:bodyPr/>
        <a:lstStyle/>
        <a:p>
          <a:endParaRPr lang="fi-FI"/>
        </a:p>
      </dgm:t>
    </dgm:pt>
    <dgm:pt modelId="{B09F37C7-0716-4C80-AE60-D4526115BA99}" type="sibTrans" cxnId="{2A1D1EAB-DECF-4ED2-AFBA-E79B52F4C244}">
      <dgm:prSet/>
      <dgm:spPr/>
      <dgm:t>
        <a:bodyPr/>
        <a:lstStyle/>
        <a:p>
          <a:endParaRPr lang="fi-FI"/>
        </a:p>
      </dgm:t>
    </dgm:pt>
    <dgm:pt modelId="{9D0F3C54-9ABB-4775-B2AA-5DBD467B3545}" type="pres">
      <dgm:prSet presAssocID="{36D274A6-E149-4107-8672-73ABC857117D}" presName="compositeShape" presStyleCnt="0">
        <dgm:presLayoutVars>
          <dgm:chMax val="7"/>
          <dgm:dir/>
          <dgm:resizeHandles val="exact"/>
        </dgm:presLayoutVars>
      </dgm:prSet>
      <dgm:spPr/>
    </dgm:pt>
    <dgm:pt modelId="{78C8FF62-942D-42B5-A646-EE78B284574D}" type="pres">
      <dgm:prSet presAssocID="{36D274A6-E149-4107-8672-73ABC857117D}" presName="wedge1" presStyleLbl="node1" presStyleIdx="0" presStyleCnt="3"/>
      <dgm:spPr/>
      <dgm:t>
        <a:bodyPr/>
        <a:lstStyle/>
        <a:p>
          <a:endParaRPr lang="es-ES"/>
        </a:p>
      </dgm:t>
    </dgm:pt>
    <dgm:pt modelId="{CEEBA540-83FC-4BE2-BC01-9584ED90A0EE}" type="pres">
      <dgm:prSet presAssocID="{36D274A6-E149-4107-8672-73ABC857117D}" presName="dummy1a" presStyleCnt="0"/>
      <dgm:spPr/>
    </dgm:pt>
    <dgm:pt modelId="{01151387-6A98-4179-8DA7-E85DBECC3776}" type="pres">
      <dgm:prSet presAssocID="{36D274A6-E149-4107-8672-73ABC857117D}" presName="dummy1b" presStyleCnt="0"/>
      <dgm:spPr/>
    </dgm:pt>
    <dgm:pt modelId="{F00A7CB4-9D22-497B-BA59-D8AA5060BF56}" type="pres">
      <dgm:prSet presAssocID="{36D274A6-E149-4107-8672-73ABC857117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79FCEE-F4AA-4192-91A2-1EB13DD27748}" type="pres">
      <dgm:prSet presAssocID="{36D274A6-E149-4107-8672-73ABC857117D}" presName="wedge2" presStyleLbl="node1" presStyleIdx="1" presStyleCnt="3"/>
      <dgm:spPr/>
      <dgm:t>
        <a:bodyPr/>
        <a:lstStyle/>
        <a:p>
          <a:endParaRPr lang="es-ES"/>
        </a:p>
      </dgm:t>
    </dgm:pt>
    <dgm:pt modelId="{0ACDCD22-AB47-4F61-BA52-44A93DA481EF}" type="pres">
      <dgm:prSet presAssocID="{36D274A6-E149-4107-8672-73ABC857117D}" presName="dummy2a" presStyleCnt="0"/>
      <dgm:spPr/>
    </dgm:pt>
    <dgm:pt modelId="{4C328B7B-322E-4ED8-AD95-520FED9E6E1A}" type="pres">
      <dgm:prSet presAssocID="{36D274A6-E149-4107-8672-73ABC857117D}" presName="dummy2b" presStyleCnt="0"/>
      <dgm:spPr/>
    </dgm:pt>
    <dgm:pt modelId="{854128C4-2F4B-483C-A8DA-AA9D108CB1DD}" type="pres">
      <dgm:prSet presAssocID="{36D274A6-E149-4107-8672-73ABC857117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F62496-3825-47C6-96E6-AF8078165710}" type="pres">
      <dgm:prSet presAssocID="{36D274A6-E149-4107-8672-73ABC857117D}" presName="wedge3" presStyleLbl="node1" presStyleIdx="2" presStyleCnt="3"/>
      <dgm:spPr/>
      <dgm:t>
        <a:bodyPr/>
        <a:lstStyle/>
        <a:p>
          <a:endParaRPr lang="es-ES"/>
        </a:p>
      </dgm:t>
    </dgm:pt>
    <dgm:pt modelId="{67BB911B-A555-4914-A129-6C1111013359}" type="pres">
      <dgm:prSet presAssocID="{36D274A6-E149-4107-8672-73ABC857117D}" presName="dummy3a" presStyleCnt="0"/>
      <dgm:spPr/>
    </dgm:pt>
    <dgm:pt modelId="{DC98A741-EF45-4E73-B1BD-D486966AFACD}" type="pres">
      <dgm:prSet presAssocID="{36D274A6-E149-4107-8672-73ABC857117D}" presName="dummy3b" presStyleCnt="0"/>
      <dgm:spPr/>
    </dgm:pt>
    <dgm:pt modelId="{802E5050-18E1-4B50-8862-FFE8B4338CBA}" type="pres">
      <dgm:prSet presAssocID="{36D274A6-E149-4107-8672-73ABC857117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FEE9A4A-4FEB-47A3-83BB-93B12ABBECE5}" type="pres">
      <dgm:prSet presAssocID="{42E128A4-70B1-4B79-998D-56058531F74E}" presName="arrowWedge1" presStyleLbl="fgSibTrans2D1" presStyleIdx="0" presStyleCnt="3"/>
      <dgm:spPr/>
    </dgm:pt>
    <dgm:pt modelId="{B79C4024-BFAA-4CC4-AE94-A03BC8E285EF}" type="pres">
      <dgm:prSet presAssocID="{A03DD65A-2710-461E-BC3B-056C064DC7D4}" presName="arrowWedge2" presStyleLbl="fgSibTrans2D1" presStyleIdx="1" presStyleCnt="3"/>
      <dgm:spPr/>
    </dgm:pt>
    <dgm:pt modelId="{2DA3951A-7332-4B10-B99C-A4526568EE4B}" type="pres">
      <dgm:prSet presAssocID="{B09F37C7-0716-4C80-AE60-D4526115BA99}" presName="arrowWedge3" presStyleLbl="fgSibTrans2D1" presStyleIdx="2" presStyleCnt="3"/>
      <dgm:spPr/>
    </dgm:pt>
  </dgm:ptLst>
  <dgm:cxnLst>
    <dgm:cxn modelId="{72932FCF-093B-4152-975B-4F6D09540474}" type="presOf" srcId="{C18CCBB9-7CF6-4564-9A93-861F549906DF}" destId="{06F62496-3825-47C6-96E6-AF8078165710}" srcOrd="0" destOrd="0" presId="urn:microsoft.com/office/officeart/2005/8/layout/cycle8"/>
    <dgm:cxn modelId="{132AB864-61DE-42C0-A34B-E3AA966A19BE}" srcId="{36D274A6-E149-4107-8672-73ABC857117D}" destId="{BE065CAD-22D9-4DBD-BD99-ADB9D302A62F}" srcOrd="1" destOrd="0" parTransId="{856F42E5-8111-4E35-A27C-A2C6787F7E9D}" sibTransId="{A03DD65A-2710-461E-BC3B-056C064DC7D4}"/>
    <dgm:cxn modelId="{C32898D0-4EB4-4217-949A-0B4938FFDF14}" srcId="{36D274A6-E149-4107-8672-73ABC857117D}" destId="{ED68624B-2CDE-47B0-8961-B7FFDE81DEAE}" srcOrd="0" destOrd="0" parTransId="{AEC4194B-34E5-4BE9-B3AA-EE05D75C6CF5}" sibTransId="{42E128A4-70B1-4B79-998D-56058531F74E}"/>
    <dgm:cxn modelId="{0CBCF28B-6B42-435B-ABB1-2B24F8987717}" type="presOf" srcId="{BE065CAD-22D9-4DBD-BD99-ADB9D302A62F}" destId="{854128C4-2F4B-483C-A8DA-AA9D108CB1DD}" srcOrd="1" destOrd="0" presId="urn:microsoft.com/office/officeart/2005/8/layout/cycle8"/>
    <dgm:cxn modelId="{11C2ED17-86C0-4E0C-BFD6-5D35B3F7CD2C}" type="presOf" srcId="{C18CCBB9-7CF6-4564-9A93-861F549906DF}" destId="{802E5050-18E1-4B50-8862-FFE8B4338CBA}" srcOrd="1" destOrd="0" presId="urn:microsoft.com/office/officeart/2005/8/layout/cycle8"/>
    <dgm:cxn modelId="{2A1D1EAB-DECF-4ED2-AFBA-E79B52F4C244}" srcId="{36D274A6-E149-4107-8672-73ABC857117D}" destId="{C18CCBB9-7CF6-4564-9A93-861F549906DF}" srcOrd="2" destOrd="0" parTransId="{EA9D9A18-9506-4860-B832-C6E27AE9D6B6}" sibTransId="{B09F37C7-0716-4C80-AE60-D4526115BA99}"/>
    <dgm:cxn modelId="{99B4EA89-98D7-4639-892B-2508EE41673F}" type="presOf" srcId="{ED68624B-2CDE-47B0-8961-B7FFDE81DEAE}" destId="{F00A7CB4-9D22-497B-BA59-D8AA5060BF56}" srcOrd="1" destOrd="0" presId="urn:microsoft.com/office/officeart/2005/8/layout/cycle8"/>
    <dgm:cxn modelId="{98F06C19-61C6-4011-9C43-FBA38DFA8280}" type="presOf" srcId="{ED68624B-2CDE-47B0-8961-B7FFDE81DEAE}" destId="{78C8FF62-942D-42B5-A646-EE78B284574D}" srcOrd="0" destOrd="0" presId="urn:microsoft.com/office/officeart/2005/8/layout/cycle8"/>
    <dgm:cxn modelId="{26E17B6D-5939-4EC1-9121-3DED0467B2C6}" type="presOf" srcId="{BE065CAD-22D9-4DBD-BD99-ADB9D302A62F}" destId="{9779FCEE-F4AA-4192-91A2-1EB13DD27748}" srcOrd="0" destOrd="0" presId="urn:microsoft.com/office/officeart/2005/8/layout/cycle8"/>
    <dgm:cxn modelId="{7D319544-B427-4B1D-BA96-4F2EC22A90FB}" type="presOf" srcId="{36D274A6-E149-4107-8672-73ABC857117D}" destId="{9D0F3C54-9ABB-4775-B2AA-5DBD467B3545}" srcOrd="0" destOrd="0" presId="urn:microsoft.com/office/officeart/2005/8/layout/cycle8"/>
    <dgm:cxn modelId="{CE77EB30-F362-4ED8-B7D8-080F39FEE044}" type="presParOf" srcId="{9D0F3C54-9ABB-4775-B2AA-5DBD467B3545}" destId="{78C8FF62-942D-42B5-A646-EE78B284574D}" srcOrd="0" destOrd="0" presId="urn:microsoft.com/office/officeart/2005/8/layout/cycle8"/>
    <dgm:cxn modelId="{BA4B9CE2-3BC4-4B01-B427-58C3B6E1B8F9}" type="presParOf" srcId="{9D0F3C54-9ABB-4775-B2AA-5DBD467B3545}" destId="{CEEBA540-83FC-4BE2-BC01-9584ED90A0EE}" srcOrd="1" destOrd="0" presId="urn:microsoft.com/office/officeart/2005/8/layout/cycle8"/>
    <dgm:cxn modelId="{3C9F4399-D28D-47A0-979E-97CE6F9B7F42}" type="presParOf" srcId="{9D0F3C54-9ABB-4775-B2AA-5DBD467B3545}" destId="{01151387-6A98-4179-8DA7-E85DBECC3776}" srcOrd="2" destOrd="0" presId="urn:microsoft.com/office/officeart/2005/8/layout/cycle8"/>
    <dgm:cxn modelId="{409BA641-8EA6-4AFF-97CD-0A8D1A394B72}" type="presParOf" srcId="{9D0F3C54-9ABB-4775-B2AA-5DBD467B3545}" destId="{F00A7CB4-9D22-497B-BA59-D8AA5060BF56}" srcOrd="3" destOrd="0" presId="urn:microsoft.com/office/officeart/2005/8/layout/cycle8"/>
    <dgm:cxn modelId="{FCE6FC87-37A9-4E1E-BFF8-B304FB2C3699}" type="presParOf" srcId="{9D0F3C54-9ABB-4775-B2AA-5DBD467B3545}" destId="{9779FCEE-F4AA-4192-91A2-1EB13DD27748}" srcOrd="4" destOrd="0" presId="urn:microsoft.com/office/officeart/2005/8/layout/cycle8"/>
    <dgm:cxn modelId="{0494148A-E269-48FA-82B8-0D307D9FDB12}" type="presParOf" srcId="{9D0F3C54-9ABB-4775-B2AA-5DBD467B3545}" destId="{0ACDCD22-AB47-4F61-BA52-44A93DA481EF}" srcOrd="5" destOrd="0" presId="urn:microsoft.com/office/officeart/2005/8/layout/cycle8"/>
    <dgm:cxn modelId="{91E178F3-815E-4EE4-8883-AE6BA82BCEF9}" type="presParOf" srcId="{9D0F3C54-9ABB-4775-B2AA-5DBD467B3545}" destId="{4C328B7B-322E-4ED8-AD95-520FED9E6E1A}" srcOrd="6" destOrd="0" presId="urn:microsoft.com/office/officeart/2005/8/layout/cycle8"/>
    <dgm:cxn modelId="{292D88D4-ABD7-49EE-908B-C7849FEEC2C9}" type="presParOf" srcId="{9D0F3C54-9ABB-4775-B2AA-5DBD467B3545}" destId="{854128C4-2F4B-483C-A8DA-AA9D108CB1DD}" srcOrd="7" destOrd="0" presId="urn:microsoft.com/office/officeart/2005/8/layout/cycle8"/>
    <dgm:cxn modelId="{A4AC8830-25C8-4666-B88B-4793000357E0}" type="presParOf" srcId="{9D0F3C54-9ABB-4775-B2AA-5DBD467B3545}" destId="{06F62496-3825-47C6-96E6-AF8078165710}" srcOrd="8" destOrd="0" presId="urn:microsoft.com/office/officeart/2005/8/layout/cycle8"/>
    <dgm:cxn modelId="{D0C71622-C4F0-447B-ACBA-56DD23ED814E}" type="presParOf" srcId="{9D0F3C54-9ABB-4775-B2AA-5DBD467B3545}" destId="{67BB911B-A555-4914-A129-6C1111013359}" srcOrd="9" destOrd="0" presId="urn:microsoft.com/office/officeart/2005/8/layout/cycle8"/>
    <dgm:cxn modelId="{D095C925-C14C-474F-A4B1-4E5AAF50E5E8}" type="presParOf" srcId="{9D0F3C54-9ABB-4775-B2AA-5DBD467B3545}" destId="{DC98A741-EF45-4E73-B1BD-D486966AFACD}" srcOrd="10" destOrd="0" presId="urn:microsoft.com/office/officeart/2005/8/layout/cycle8"/>
    <dgm:cxn modelId="{A708D9D9-99BA-4A8E-A150-085EB19EEEDB}" type="presParOf" srcId="{9D0F3C54-9ABB-4775-B2AA-5DBD467B3545}" destId="{802E5050-18E1-4B50-8862-FFE8B4338CBA}" srcOrd="11" destOrd="0" presId="urn:microsoft.com/office/officeart/2005/8/layout/cycle8"/>
    <dgm:cxn modelId="{4C468F8F-161C-4B29-A532-6BC98CC81351}" type="presParOf" srcId="{9D0F3C54-9ABB-4775-B2AA-5DBD467B3545}" destId="{9FEE9A4A-4FEB-47A3-83BB-93B12ABBECE5}" srcOrd="12" destOrd="0" presId="urn:microsoft.com/office/officeart/2005/8/layout/cycle8"/>
    <dgm:cxn modelId="{C049B18F-078F-4C05-BC93-092B0D0C990E}" type="presParOf" srcId="{9D0F3C54-9ABB-4775-B2AA-5DBD467B3545}" destId="{B79C4024-BFAA-4CC4-AE94-A03BC8E285EF}" srcOrd="13" destOrd="0" presId="urn:microsoft.com/office/officeart/2005/8/layout/cycle8"/>
    <dgm:cxn modelId="{FE274EC1-559C-42A4-855E-8768A1199B9A}" type="presParOf" srcId="{9D0F3C54-9ABB-4775-B2AA-5DBD467B3545}" destId="{2DA3951A-7332-4B10-B99C-A4526568EE4B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C8FF62-942D-42B5-A646-EE78B284574D}">
      <dsp:nvSpPr>
        <dsp:cNvPr id="0" name=""/>
        <dsp:cNvSpPr/>
      </dsp:nvSpPr>
      <dsp:spPr>
        <a:xfrm>
          <a:off x="1450902" y="221009"/>
          <a:ext cx="2856127" cy="2856127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/>
            <a:t>Vision</a:t>
          </a:r>
        </a:p>
      </dsp:txBody>
      <dsp:txXfrm>
        <a:off x="2956150" y="826236"/>
        <a:ext cx="1020045" cy="850038"/>
      </dsp:txXfrm>
    </dsp:sp>
    <dsp:sp modelId="{9779FCEE-F4AA-4192-91A2-1EB13DD27748}">
      <dsp:nvSpPr>
        <dsp:cNvPr id="0" name=""/>
        <dsp:cNvSpPr/>
      </dsp:nvSpPr>
      <dsp:spPr>
        <a:xfrm>
          <a:off x="1392080" y="323014"/>
          <a:ext cx="2856127" cy="2856127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/>
            <a:t>Mission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err="1"/>
            <a:t>Core</a:t>
          </a:r>
          <a:r>
            <a:rPr lang="fi-FI" sz="1300" kern="1200" dirty="0"/>
            <a:t> </a:t>
          </a:r>
          <a:r>
            <a:rPr lang="fi-FI" sz="1300" kern="1200" dirty="0" err="1"/>
            <a:t>Skills</a:t>
          </a:r>
          <a:endParaRPr lang="fi-FI" sz="1300" kern="1200" dirty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err="1"/>
            <a:t>Values</a:t>
          </a:r>
          <a:endParaRPr lang="fi-FI" sz="1300" kern="1200" dirty="0"/>
        </a:p>
      </dsp:txBody>
      <dsp:txXfrm>
        <a:off x="2072110" y="2176097"/>
        <a:ext cx="1530068" cy="748033"/>
      </dsp:txXfrm>
    </dsp:sp>
    <dsp:sp modelId="{06F62496-3825-47C6-96E6-AF8078165710}">
      <dsp:nvSpPr>
        <dsp:cNvPr id="0" name=""/>
        <dsp:cNvSpPr/>
      </dsp:nvSpPr>
      <dsp:spPr>
        <a:xfrm>
          <a:off x="1333257" y="221009"/>
          <a:ext cx="2856127" cy="2856127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/>
            <a:t>Strategic </a:t>
          </a:r>
          <a:r>
            <a:rPr lang="fi-FI" sz="1300" kern="1200" dirty="0" err="1"/>
            <a:t>Goals</a:t>
          </a:r>
          <a:endParaRPr lang="fi-FI" sz="1300" kern="1200" dirty="0"/>
        </a:p>
      </dsp:txBody>
      <dsp:txXfrm>
        <a:off x="1664092" y="826236"/>
        <a:ext cx="1020045" cy="850038"/>
      </dsp:txXfrm>
    </dsp:sp>
    <dsp:sp modelId="{9FEE9A4A-4FEB-47A3-83BB-93B12ABBECE5}">
      <dsp:nvSpPr>
        <dsp:cNvPr id="0" name=""/>
        <dsp:cNvSpPr/>
      </dsp:nvSpPr>
      <dsp:spPr>
        <a:xfrm>
          <a:off x="1274330" y="44201"/>
          <a:ext cx="3209743" cy="3209743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9C4024-BFAA-4CC4-AE94-A03BC8E285EF}">
      <dsp:nvSpPr>
        <dsp:cNvPr id="0" name=""/>
        <dsp:cNvSpPr/>
      </dsp:nvSpPr>
      <dsp:spPr>
        <a:xfrm>
          <a:off x="1215272" y="146025"/>
          <a:ext cx="3209743" cy="3209743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A3951A-7332-4B10-B99C-A4526568EE4B}">
      <dsp:nvSpPr>
        <dsp:cNvPr id="0" name=""/>
        <dsp:cNvSpPr/>
      </dsp:nvSpPr>
      <dsp:spPr>
        <a:xfrm>
          <a:off x="1156213" y="44201"/>
          <a:ext cx="3209743" cy="3209743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720361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596" y="1"/>
            <a:ext cx="4302919" cy="720361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EE5EC4B2-8F2A-46D2-811E-6857E9B8B3D5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5138" y="1795463"/>
            <a:ext cx="6459537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43" tIns="66372" rIns="132743" bIns="663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982" y="6909474"/>
            <a:ext cx="7943850" cy="5653207"/>
          </a:xfrm>
          <a:prstGeom prst="rect">
            <a:avLst/>
          </a:prstGeom>
        </p:spPr>
        <p:txBody>
          <a:bodyPr vert="horz" lIns="132743" tIns="66372" rIns="132743" bIns="663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992"/>
            <a:ext cx="4302919" cy="720359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596" y="13636992"/>
            <a:ext cx="4302919" cy="720359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7314EE10-0028-47F3-8985-DF53CAC0AC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71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4EE10-0028-47F3-8985-DF53CAC0AC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30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3CF-6226-4464-87E2-FDDD0F6FE7A4}" type="datetimeFigureOut">
              <a:rPr lang="fi-FI" smtClean="0"/>
              <a:t>4.10.2018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0433-C17E-43F1-B8B9-E23621CDE905}" type="slidenum">
              <a:rPr lang="fi-FI" smtClean="0"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6102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3CF-6226-4464-87E2-FDDD0F6FE7A4}" type="datetimeFigureOut">
              <a:rPr lang="fi-FI" smtClean="0"/>
              <a:t>4.10.2018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0433-C17E-43F1-B8B9-E23621CDE905}" type="slidenum">
              <a:rPr lang="fi-FI" smtClean="0"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769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3CF-6226-4464-87E2-FDDD0F6FE7A4}" type="datetimeFigureOut">
              <a:rPr lang="fi-FI" smtClean="0"/>
              <a:t>4.10.2018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0433-C17E-43F1-B8B9-E23621CDE905}" type="slidenum">
              <a:rPr lang="fi-FI" smtClean="0"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159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3CF-6226-4464-87E2-FDDD0F6FE7A4}" type="datetimeFigureOut">
              <a:rPr lang="fi-FI" smtClean="0"/>
              <a:t>4.10.2018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0433-C17E-43F1-B8B9-E23621CDE905}" type="slidenum">
              <a:rPr lang="fi-FI" smtClean="0"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7716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3CF-6226-4464-87E2-FDDD0F6FE7A4}" type="datetimeFigureOut">
              <a:rPr lang="fi-FI" smtClean="0"/>
              <a:t>4.10.2018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0433-C17E-43F1-B8B9-E23621CDE905}" type="slidenum">
              <a:rPr lang="fi-FI" smtClean="0"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885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3CF-6226-4464-87E2-FDDD0F6FE7A4}" type="datetimeFigureOut">
              <a:rPr lang="fi-FI" smtClean="0"/>
              <a:t>4.10.2018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0433-C17E-43F1-B8B9-E23621CDE905}" type="slidenum">
              <a:rPr lang="fi-FI" smtClean="0"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542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3CF-6226-4464-87E2-FDDD0F6FE7A4}" type="datetimeFigureOut">
              <a:rPr lang="fi-FI" smtClean="0"/>
              <a:t>4.10.2018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0433-C17E-43F1-B8B9-E23621CDE905}" type="slidenum">
              <a:rPr lang="fi-FI" smtClean="0"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706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3CF-6226-4464-87E2-FDDD0F6FE7A4}" type="datetimeFigureOut">
              <a:rPr lang="fi-FI" smtClean="0"/>
              <a:t>4.10.2018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0433-C17E-43F1-B8B9-E23621CDE905}" type="slidenum">
              <a:rPr lang="fi-FI" smtClean="0"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650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3CF-6226-4464-87E2-FDDD0F6FE7A4}" type="datetimeFigureOut">
              <a:rPr lang="fi-FI" smtClean="0"/>
              <a:t>4.10.2018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0433-C17E-43F1-B8B9-E23621CDE905}" type="slidenum">
              <a:rPr lang="fi-FI" smtClean="0"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5258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3CF-6226-4464-87E2-FDDD0F6FE7A4}" type="datetimeFigureOut">
              <a:rPr lang="fi-FI" smtClean="0"/>
              <a:t>4.10.2018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0433-C17E-43F1-B8B9-E23621CDE905}" type="slidenum">
              <a:rPr lang="fi-FI" smtClean="0"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483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3CF-6226-4464-87E2-FDDD0F6FE7A4}" type="datetimeFigureOut">
              <a:rPr lang="fi-FI" smtClean="0"/>
              <a:t>4.10.2018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0433-C17E-43F1-B8B9-E23621CDE905}" type="slidenum">
              <a:rPr lang="fi-FI" smtClean="0"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7025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A33CF-6226-4464-87E2-FDDD0F6FE7A4}" type="datetimeFigureOut">
              <a:rPr lang="fi-FI" smtClean="0"/>
              <a:t>4.10.2018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E0433-C17E-43F1-B8B9-E23621CDE905}" type="slidenum">
              <a:rPr lang="fi-FI" smtClean="0"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592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89824" y="836712"/>
            <a:ext cx="2808312" cy="29417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i-FI" dirty="0">
                <a:solidFill>
                  <a:srgbClr val="002060"/>
                </a:solidFill>
              </a:rPr>
              <a:t>Action </a:t>
            </a:r>
            <a:r>
              <a:rPr lang="fi-FI" dirty="0" err="1">
                <a:solidFill>
                  <a:srgbClr val="002060"/>
                </a:solidFill>
              </a:rPr>
              <a:t>plan</a:t>
            </a:r>
            <a:endParaRPr lang="fi-FI" dirty="0">
              <a:solidFill>
                <a:srgbClr val="00206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72072" y="1484784"/>
            <a:ext cx="4176464" cy="4176464"/>
          </a:xfrm>
          <a:prstGeom prst="ellipse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aphicFrame>
        <p:nvGraphicFramePr>
          <p:cNvPr id="3" name="Diagra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454749"/>
              </p:ext>
            </p:extLst>
          </p:nvPr>
        </p:nvGraphicFramePr>
        <p:xfrm>
          <a:off x="1451992" y="1901056"/>
          <a:ext cx="5640288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Up Arrow 9"/>
          <p:cNvSpPr/>
          <p:nvPr/>
        </p:nvSpPr>
        <p:spPr>
          <a:xfrm rot="3057550">
            <a:off x="3969485" y="1283011"/>
            <a:ext cx="936104" cy="720080"/>
          </a:xfrm>
          <a:prstGeom prst="upArrow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TextBox 10"/>
          <p:cNvSpPr txBox="1"/>
          <p:nvPr/>
        </p:nvSpPr>
        <p:spPr>
          <a:xfrm>
            <a:off x="35500" y="6625360"/>
            <a:ext cx="55446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 err="1"/>
              <a:t>Based</a:t>
            </a:r>
            <a:r>
              <a:rPr lang="fi-FI" sz="800" dirty="0"/>
              <a:t> on </a:t>
            </a:r>
            <a:r>
              <a:rPr lang="fi-FI" sz="800" dirty="0" err="1"/>
              <a:t>guide</a:t>
            </a:r>
            <a:r>
              <a:rPr lang="fi-FI" sz="800" dirty="0"/>
              <a:t>  ”</a:t>
            </a:r>
            <a:r>
              <a:rPr lang="fi-FI" sz="800" dirty="0" err="1"/>
              <a:t>Strenght</a:t>
            </a:r>
            <a:r>
              <a:rPr lang="fi-FI" sz="800" dirty="0"/>
              <a:t> </a:t>
            </a:r>
            <a:r>
              <a:rPr lang="fi-FI" sz="800" dirty="0" err="1"/>
              <a:t>from</a:t>
            </a:r>
            <a:r>
              <a:rPr lang="fi-FI" sz="800" dirty="0"/>
              <a:t> International </a:t>
            </a:r>
            <a:r>
              <a:rPr lang="fi-FI" sz="800" dirty="0" err="1"/>
              <a:t>Cooperation</a:t>
            </a:r>
            <a:r>
              <a:rPr lang="fi-FI" sz="800" dirty="0"/>
              <a:t>” , 2010, Finland (</a:t>
            </a:r>
            <a:r>
              <a:rPr lang="fi-FI" sz="800" dirty="0" err="1"/>
              <a:t>trans</a:t>
            </a:r>
            <a:r>
              <a:rPr lang="fi-FI" sz="800" dirty="0"/>
              <a:t>. 2013)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500" y="13060"/>
            <a:ext cx="6048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 err="1"/>
              <a:t>The</a:t>
            </a:r>
            <a:r>
              <a:rPr lang="fi-FI" sz="2800" dirty="0"/>
              <a:t> </a:t>
            </a:r>
            <a:r>
              <a:rPr lang="fi-FI" sz="2800" dirty="0" err="1"/>
              <a:t>internationalisation</a:t>
            </a:r>
            <a:r>
              <a:rPr lang="fi-FI" sz="2800" dirty="0"/>
              <a:t>  </a:t>
            </a:r>
            <a:r>
              <a:rPr lang="fi-FI" sz="2800" dirty="0" err="1"/>
              <a:t>strategy</a:t>
            </a:r>
            <a:r>
              <a:rPr lang="fi-FI" sz="2800" dirty="0"/>
              <a:t> </a:t>
            </a:r>
            <a:r>
              <a:rPr lang="fi-FI" sz="2800" dirty="0" err="1"/>
              <a:t>model</a:t>
            </a:r>
            <a:endParaRPr lang="fi-FI" sz="2800" dirty="0"/>
          </a:p>
        </p:txBody>
      </p:sp>
      <p:sp>
        <p:nvSpPr>
          <p:cNvPr id="5" name="Rectangular Callout 4"/>
          <p:cNvSpPr/>
          <p:nvPr/>
        </p:nvSpPr>
        <p:spPr>
          <a:xfrm>
            <a:off x="104188" y="3778500"/>
            <a:ext cx="2019540" cy="474917"/>
          </a:xfrm>
          <a:prstGeom prst="wedgeRectCallout">
            <a:avLst>
              <a:gd name="adj1" fmla="val 58383"/>
              <a:gd name="adj2" fmla="val -357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/>
              <a:t>Teachers, </a:t>
            </a:r>
            <a:r>
              <a:rPr lang="fi-FI" sz="1200" dirty="0" err="1"/>
              <a:t>staff</a:t>
            </a:r>
            <a:r>
              <a:rPr lang="fi-FI" sz="1200" dirty="0"/>
              <a:t> and management</a:t>
            </a:r>
          </a:p>
        </p:txBody>
      </p:sp>
      <p:sp>
        <p:nvSpPr>
          <p:cNvPr id="12" name="Rectangular Callout 11"/>
          <p:cNvSpPr/>
          <p:nvPr/>
        </p:nvSpPr>
        <p:spPr>
          <a:xfrm>
            <a:off x="98756" y="5661248"/>
            <a:ext cx="2073315" cy="223242"/>
          </a:xfrm>
          <a:prstGeom prst="wedgeRectCallout">
            <a:avLst>
              <a:gd name="adj1" fmla="val 83050"/>
              <a:gd name="adj2" fmla="val -3370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/>
              <a:t>Partners</a:t>
            </a:r>
            <a:endParaRPr lang="en-US" sz="1200" dirty="0"/>
          </a:p>
        </p:txBody>
      </p:sp>
      <p:sp>
        <p:nvSpPr>
          <p:cNvPr id="6" name="Rectangular Callout 5"/>
          <p:cNvSpPr/>
          <p:nvPr/>
        </p:nvSpPr>
        <p:spPr>
          <a:xfrm>
            <a:off x="98756" y="536280"/>
            <a:ext cx="2024972" cy="800566"/>
          </a:xfrm>
          <a:prstGeom prst="wedgeRectCallout">
            <a:avLst>
              <a:gd name="adj1" fmla="val 120794"/>
              <a:gd name="adj2" fmla="val 25224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200" dirty="0" err="1"/>
              <a:t>Chosen</a:t>
            </a:r>
            <a:r>
              <a:rPr lang="fi-FI" sz="1200" dirty="0"/>
              <a:t> </a:t>
            </a:r>
            <a:r>
              <a:rPr lang="fi-FI" sz="1200" dirty="0" err="1"/>
              <a:t>path</a:t>
            </a:r>
            <a:r>
              <a:rPr lang="fi-FI" sz="1200" dirty="0"/>
              <a:t> for </a:t>
            </a:r>
            <a:r>
              <a:rPr lang="fi-FI" sz="1200" dirty="0" err="1"/>
              <a:t>future</a:t>
            </a:r>
            <a:r>
              <a:rPr lang="fi-FI" sz="1200" dirty="0"/>
              <a:t>:</a:t>
            </a:r>
          </a:p>
          <a:p>
            <a:r>
              <a:rPr lang="fi-FI" sz="1200" dirty="0"/>
              <a:t>’</a:t>
            </a:r>
            <a:r>
              <a:rPr lang="fi-FI" sz="1200" dirty="0" err="1"/>
              <a:t>visionary</a:t>
            </a:r>
            <a:r>
              <a:rPr lang="fi-FI" sz="1200" dirty="0"/>
              <a:t>’ </a:t>
            </a:r>
            <a:r>
              <a:rPr lang="fi-FI" sz="1200" dirty="0" err="1"/>
              <a:t>goals</a:t>
            </a:r>
            <a:r>
              <a:rPr lang="fi-FI" sz="1200" dirty="0"/>
              <a:t> and/</a:t>
            </a:r>
            <a:r>
              <a:rPr lang="fi-FI" sz="1200" dirty="0" err="1"/>
              <a:t>or</a:t>
            </a:r>
            <a:r>
              <a:rPr lang="fi-FI" sz="1200" dirty="0"/>
              <a:t> </a:t>
            </a:r>
            <a:r>
              <a:rPr lang="fi-FI" sz="1200" dirty="0" err="1"/>
              <a:t>qualitative</a:t>
            </a:r>
            <a:r>
              <a:rPr lang="fi-FI" sz="1200" dirty="0"/>
              <a:t> and </a:t>
            </a:r>
            <a:r>
              <a:rPr lang="fi-FI" sz="1200" dirty="0" err="1"/>
              <a:t>quantitative</a:t>
            </a:r>
            <a:r>
              <a:rPr lang="fi-FI" sz="1200" dirty="0"/>
              <a:t> </a:t>
            </a:r>
            <a:r>
              <a:rPr lang="fi-FI" sz="1200" dirty="0" err="1"/>
              <a:t>improvement</a:t>
            </a:r>
            <a:r>
              <a:rPr lang="fi-FI" sz="1200" dirty="0"/>
              <a:t> </a:t>
            </a:r>
            <a:r>
              <a:rPr lang="fi-FI" sz="1200" dirty="0" err="1"/>
              <a:t>goals</a:t>
            </a:r>
            <a:r>
              <a:rPr lang="fi-FI" sz="1200" dirty="0"/>
              <a:t> (</a:t>
            </a:r>
            <a:r>
              <a:rPr lang="fi-FI" sz="1200" dirty="0" err="1"/>
              <a:t>max</a:t>
            </a:r>
            <a:r>
              <a:rPr lang="fi-FI" sz="1200" dirty="0"/>
              <a:t> 5-6)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7265819" y="116631"/>
            <a:ext cx="1777504" cy="2036832"/>
          </a:xfrm>
          <a:prstGeom prst="wedgeRectCallout">
            <a:avLst>
              <a:gd name="adj1" fmla="val -107508"/>
              <a:gd name="adj2" fmla="val 425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200"/>
              <a:t>Action </a:t>
            </a:r>
            <a:r>
              <a:rPr lang="fi-FI" sz="1200" dirty="0" err="1"/>
              <a:t>plan</a:t>
            </a:r>
            <a:r>
              <a:rPr lang="fi-FI" sz="1200" dirty="0"/>
              <a:t> </a:t>
            </a:r>
            <a:r>
              <a:rPr lang="fi-FI" sz="1200" dirty="0" err="1"/>
              <a:t>based</a:t>
            </a:r>
            <a:r>
              <a:rPr lang="fi-FI" sz="1200" dirty="0"/>
              <a:t> </a:t>
            </a:r>
            <a:br>
              <a:rPr lang="fi-FI" sz="1200" dirty="0"/>
            </a:br>
            <a:r>
              <a:rPr lang="fi-FI" sz="1200" dirty="0"/>
              <a:t>on </a:t>
            </a:r>
            <a:r>
              <a:rPr lang="fi-FI" sz="1200" dirty="0" err="1"/>
              <a:t>strategic</a:t>
            </a:r>
            <a:r>
              <a:rPr lang="fi-FI" sz="1200" dirty="0"/>
              <a:t> </a:t>
            </a:r>
            <a:r>
              <a:rPr lang="fi-FI" sz="1200" dirty="0" err="1"/>
              <a:t>goals</a:t>
            </a:r>
            <a:r>
              <a:rPr lang="fi-FI" sz="1200" dirty="0"/>
              <a:t>:</a:t>
            </a:r>
          </a:p>
          <a:p>
            <a:pPr marL="342900" indent="-342900">
              <a:buAutoNum type="arabicParenR"/>
            </a:pPr>
            <a:r>
              <a:rPr lang="fi-FI" sz="1200" dirty="0"/>
              <a:t>Short-</a:t>
            </a:r>
            <a:r>
              <a:rPr lang="fi-FI" sz="1200" dirty="0" err="1"/>
              <a:t>term</a:t>
            </a:r>
            <a:r>
              <a:rPr lang="fi-FI" sz="1200" dirty="0"/>
              <a:t> </a:t>
            </a:r>
            <a:r>
              <a:rPr lang="fi-FI" sz="1200" dirty="0" err="1"/>
              <a:t>actions</a:t>
            </a:r>
            <a:r>
              <a:rPr lang="fi-FI" sz="1200" dirty="0"/>
              <a:t> </a:t>
            </a:r>
          </a:p>
          <a:p>
            <a:pPr marL="342900" indent="-342900">
              <a:buFontTx/>
              <a:buAutoNum type="arabicParenR"/>
            </a:pPr>
            <a:r>
              <a:rPr lang="fi-FI" sz="1200" dirty="0" err="1"/>
              <a:t>Procedures</a:t>
            </a:r>
            <a:r>
              <a:rPr lang="fi-FI" sz="1200" dirty="0"/>
              <a:t>, </a:t>
            </a:r>
            <a:r>
              <a:rPr lang="fi-FI" sz="1200" dirty="0" err="1"/>
              <a:t>resources</a:t>
            </a:r>
            <a:r>
              <a:rPr lang="fi-FI" sz="1200" dirty="0"/>
              <a:t>, </a:t>
            </a:r>
            <a:r>
              <a:rPr lang="fi-FI" sz="1200" dirty="0" err="1"/>
              <a:t>milestones</a:t>
            </a:r>
            <a:r>
              <a:rPr lang="fi-FI" sz="1200" dirty="0"/>
              <a:t>/</a:t>
            </a:r>
            <a:r>
              <a:rPr lang="fi-FI" sz="1200" dirty="0" err="1"/>
              <a:t>sche-dules</a:t>
            </a:r>
            <a:r>
              <a:rPr lang="fi-FI" sz="1200" dirty="0"/>
              <a:t>, </a:t>
            </a:r>
            <a:r>
              <a:rPr lang="fi-FI" sz="1200" dirty="0" err="1"/>
              <a:t>performance</a:t>
            </a:r>
            <a:r>
              <a:rPr lang="fi-FI" sz="1200" dirty="0"/>
              <a:t> </a:t>
            </a:r>
            <a:r>
              <a:rPr lang="fi-FI" sz="1200" dirty="0" err="1"/>
              <a:t>targets</a:t>
            </a:r>
            <a:r>
              <a:rPr lang="fi-FI" sz="1200" dirty="0"/>
              <a:t> </a:t>
            </a:r>
          </a:p>
          <a:p>
            <a:pPr marL="342900" indent="-342900">
              <a:buFontTx/>
              <a:buAutoNum type="arabicParenR"/>
            </a:pPr>
            <a:r>
              <a:rPr lang="fi-FI" sz="1200" dirty="0"/>
              <a:t>”</a:t>
            </a:r>
            <a:r>
              <a:rPr lang="fi-FI" sz="1200" dirty="0" err="1"/>
              <a:t>Space</a:t>
            </a:r>
            <a:r>
              <a:rPr lang="fi-FI" sz="1200" dirty="0"/>
              <a:t>” for </a:t>
            </a:r>
            <a:r>
              <a:rPr lang="fi-FI" sz="1200" dirty="0" err="1"/>
              <a:t>experiments</a:t>
            </a:r>
            <a:r>
              <a:rPr lang="fi-FI" sz="1200" dirty="0"/>
              <a:t> and </a:t>
            </a:r>
            <a:r>
              <a:rPr lang="fi-FI" sz="1200" dirty="0" err="1"/>
              <a:t>innovation</a:t>
            </a:r>
            <a:r>
              <a:rPr lang="fi-FI" sz="1200" dirty="0"/>
              <a:t>?</a:t>
            </a:r>
            <a:endParaRPr lang="en-US" sz="1200" dirty="0"/>
          </a:p>
        </p:txBody>
      </p:sp>
      <p:sp>
        <p:nvSpPr>
          <p:cNvPr id="13" name="Rectangular Callout 12"/>
          <p:cNvSpPr/>
          <p:nvPr/>
        </p:nvSpPr>
        <p:spPr>
          <a:xfrm>
            <a:off x="2450471" y="752304"/>
            <a:ext cx="1495552" cy="546260"/>
          </a:xfrm>
          <a:prstGeom prst="wedgeRectCallout">
            <a:avLst>
              <a:gd name="adj1" fmla="val 76245"/>
              <a:gd name="adj2" fmla="val 119143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/>
              <a:t>DAILY WORK</a:t>
            </a:r>
            <a:endParaRPr lang="en-US" sz="2000" dirty="0"/>
          </a:p>
        </p:txBody>
      </p:sp>
      <p:sp>
        <p:nvSpPr>
          <p:cNvPr id="14" name="Rectangular Callout 13"/>
          <p:cNvSpPr/>
          <p:nvPr/>
        </p:nvSpPr>
        <p:spPr>
          <a:xfrm>
            <a:off x="5307127" y="5573049"/>
            <a:ext cx="1691009" cy="272865"/>
          </a:xfrm>
          <a:prstGeom prst="wedgeRectCallout">
            <a:avLst>
              <a:gd name="adj1" fmla="val -107836"/>
              <a:gd name="adj2" fmla="val -77411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err="1"/>
              <a:t>Differents</a:t>
            </a:r>
            <a:r>
              <a:rPr lang="fi-FI" sz="1200" dirty="0"/>
              <a:t> </a:t>
            </a:r>
            <a:r>
              <a:rPr lang="fi-FI" sz="1200" dirty="0" err="1"/>
              <a:t>scenarios</a:t>
            </a:r>
            <a:endParaRPr lang="en-US" sz="1200" dirty="0"/>
          </a:p>
        </p:txBody>
      </p:sp>
      <p:sp>
        <p:nvSpPr>
          <p:cNvPr id="15" name="Rectangular Callout 14"/>
          <p:cNvSpPr/>
          <p:nvPr/>
        </p:nvSpPr>
        <p:spPr>
          <a:xfrm>
            <a:off x="7284967" y="4040783"/>
            <a:ext cx="1766643" cy="301272"/>
          </a:xfrm>
          <a:prstGeom prst="wedgeRectCallout">
            <a:avLst>
              <a:gd name="adj1" fmla="val -167410"/>
              <a:gd name="adj2" fmla="val -32243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/>
              <a:t>Meta-</a:t>
            </a:r>
            <a:r>
              <a:rPr lang="fi-FI" sz="1200" dirty="0" err="1"/>
              <a:t>strategies</a:t>
            </a:r>
            <a:endParaRPr lang="en-US" sz="1200" dirty="0"/>
          </a:p>
        </p:txBody>
      </p:sp>
      <p:sp>
        <p:nvSpPr>
          <p:cNvPr id="16" name="Rectangular Callout 15"/>
          <p:cNvSpPr/>
          <p:nvPr/>
        </p:nvSpPr>
        <p:spPr>
          <a:xfrm>
            <a:off x="7293255" y="4433017"/>
            <a:ext cx="1766643" cy="390736"/>
          </a:xfrm>
          <a:prstGeom prst="wedgeRectCallout">
            <a:avLst>
              <a:gd name="adj1" fmla="val -126159"/>
              <a:gd name="adj2" fmla="val -19151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/>
              <a:t>Analysis of </a:t>
            </a:r>
            <a:r>
              <a:rPr lang="fi-FI" sz="1200" dirty="0" err="1"/>
              <a:t>the</a:t>
            </a:r>
            <a:r>
              <a:rPr lang="fi-FI" sz="1200" dirty="0"/>
              <a:t> </a:t>
            </a:r>
            <a:r>
              <a:rPr lang="fi-FI" sz="1200" dirty="0" err="1"/>
              <a:t>overall</a:t>
            </a:r>
            <a:r>
              <a:rPr lang="fi-FI" sz="1200"/>
              <a:t> org. </a:t>
            </a:r>
            <a:r>
              <a:rPr lang="fi-FI" sz="1200" dirty="0" err="1"/>
              <a:t>strategic</a:t>
            </a:r>
            <a:r>
              <a:rPr lang="fi-FI" sz="1200" dirty="0"/>
              <a:t> </a:t>
            </a:r>
            <a:r>
              <a:rPr lang="fi-FI" sz="1200" dirty="0" err="1"/>
              <a:t>aims</a:t>
            </a:r>
            <a:endParaRPr lang="en-US" sz="1200" dirty="0"/>
          </a:p>
        </p:txBody>
      </p:sp>
      <p:sp>
        <p:nvSpPr>
          <p:cNvPr id="17" name="Rectangular Callout 16"/>
          <p:cNvSpPr/>
          <p:nvPr/>
        </p:nvSpPr>
        <p:spPr>
          <a:xfrm>
            <a:off x="104189" y="3459731"/>
            <a:ext cx="2019539" cy="262364"/>
          </a:xfrm>
          <a:prstGeom prst="wedgeRectCallout">
            <a:avLst>
              <a:gd name="adj1" fmla="val 57389"/>
              <a:gd name="adj2" fmla="val -260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err="1"/>
              <a:t>Students</a:t>
            </a:r>
            <a:endParaRPr lang="fi-FI" sz="1200" dirty="0"/>
          </a:p>
        </p:txBody>
      </p:sp>
      <p:sp>
        <p:nvSpPr>
          <p:cNvPr id="18" name="Rectangular Callout 17"/>
          <p:cNvSpPr/>
          <p:nvPr/>
        </p:nvSpPr>
        <p:spPr>
          <a:xfrm>
            <a:off x="98757" y="5369433"/>
            <a:ext cx="2073315" cy="234818"/>
          </a:xfrm>
          <a:prstGeom prst="wedgeRectCallout">
            <a:avLst>
              <a:gd name="adj1" fmla="val 76270"/>
              <a:gd name="adj2" fmla="val -26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err="1"/>
              <a:t>Work</a:t>
            </a:r>
            <a:r>
              <a:rPr lang="fi-FI" sz="1200" dirty="0"/>
              <a:t> </a:t>
            </a:r>
            <a:r>
              <a:rPr lang="fi-FI" sz="1200" dirty="0" err="1"/>
              <a:t>places</a:t>
            </a:r>
            <a:r>
              <a:rPr lang="fi-FI" sz="1200" dirty="0"/>
              <a:t>, </a:t>
            </a:r>
            <a:r>
              <a:rPr lang="fi-FI" sz="1200" dirty="0" err="1"/>
              <a:t>companies</a:t>
            </a:r>
            <a:endParaRPr lang="fi-FI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107504" y="1418000"/>
            <a:ext cx="2016224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i-FI" sz="800" dirty="0" err="1"/>
              <a:t>Comments</a:t>
            </a:r>
            <a:r>
              <a:rPr lang="fi-FI" sz="800" dirty="0"/>
              <a:t>:</a:t>
            </a:r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en-US" sz="800" dirty="0"/>
          </a:p>
        </p:txBody>
      </p:sp>
      <p:sp>
        <p:nvSpPr>
          <p:cNvPr id="20" name="TextBox 19"/>
          <p:cNvSpPr txBox="1"/>
          <p:nvPr/>
        </p:nvSpPr>
        <p:spPr>
          <a:xfrm>
            <a:off x="7265820" y="2189182"/>
            <a:ext cx="1750068" cy="181588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i-FI" sz="800" dirty="0" err="1"/>
              <a:t>Comments</a:t>
            </a:r>
            <a:r>
              <a:rPr lang="fi-FI" sz="800" dirty="0"/>
              <a:t>:</a:t>
            </a:r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en-US" sz="800" dirty="0"/>
          </a:p>
        </p:txBody>
      </p:sp>
      <p:sp>
        <p:nvSpPr>
          <p:cNvPr id="21" name="TextBox 20"/>
          <p:cNvSpPr txBox="1"/>
          <p:nvPr/>
        </p:nvSpPr>
        <p:spPr>
          <a:xfrm>
            <a:off x="7293255" y="4926483"/>
            <a:ext cx="1750068" cy="169277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i-FI" sz="800" dirty="0" err="1"/>
              <a:t>Comments</a:t>
            </a:r>
            <a:r>
              <a:rPr lang="fi-FI" sz="800" dirty="0"/>
              <a:t>:</a:t>
            </a:r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en-US" sz="800" dirty="0"/>
          </a:p>
        </p:txBody>
      </p:sp>
      <p:sp>
        <p:nvSpPr>
          <p:cNvPr id="22" name="TextBox 21"/>
          <p:cNvSpPr txBox="1"/>
          <p:nvPr/>
        </p:nvSpPr>
        <p:spPr>
          <a:xfrm>
            <a:off x="2317070" y="5943194"/>
            <a:ext cx="4658384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i-FI" sz="800" dirty="0" err="1"/>
              <a:t>Comments</a:t>
            </a:r>
            <a:r>
              <a:rPr lang="fi-FI" sz="800" dirty="0"/>
              <a:t>:</a:t>
            </a:r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en-US" sz="800" dirty="0"/>
          </a:p>
        </p:txBody>
      </p:sp>
      <p:sp>
        <p:nvSpPr>
          <p:cNvPr id="23" name="TextBox 22"/>
          <p:cNvSpPr txBox="1"/>
          <p:nvPr/>
        </p:nvSpPr>
        <p:spPr>
          <a:xfrm>
            <a:off x="107504" y="4334571"/>
            <a:ext cx="2064568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i-FI" sz="800" dirty="0" err="1"/>
              <a:t>Comments</a:t>
            </a:r>
            <a:r>
              <a:rPr lang="fi-FI" sz="800" dirty="0"/>
              <a:t>:</a:t>
            </a:r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en-US" sz="800" dirty="0"/>
          </a:p>
        </p:txBody>
      </p:sp>
      <p:sp>
        <p:nvSpPr>
          <p:cNvPr id="24" name="TextBox 23"/>
          <p:cNvSpPr txBox="1"/>
          <p:nvPr/>
        </p:nvSpPr>
        <p:spPr>
          <a:xfrm>
            <a:off x="109589" y="5941487"/>
            <a:ext cx="2064568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i-FI" sz="800" dirty="0" err="1"/>
              <a:t>Comments</a:t>
            </a:r>
            <a:r>
              <a:rPr lang="fi-FI" sz="800" dirty="0"/>
              <a:t>:</a:t>
            </a:r>
          </a:p>
          <a:p>
            <a:endParaRPr lang="fi-FI" sz="800" dirty="0"/>
          </a:p>
          <a:p>
            <a:endParaRPr lang="fi-FI" sz="800" dirty="0"/>
          </a:p>
          <a:p>
            <a:endParaRPr lang="fi-FI" sz="800" dirty="0"/>
          </a:p>
          <a:p>
            <a:endParaRPr lang="en-US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3105340" y="4941168"/>
            <a:ext cx="2474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002060"/>
                </a:solidFill>
              </a:rPr>
              <a:t>Operating </a:t>
            </a:r>
            <a:r>
              <a:rPr lang="fi-FI" dirty="0" err="1">
                <a:solidFill>
                  <a:srgbClr val="002060"/>
                </a:solidFill>
              </a:rPr>
              <a:t>environment</a:t>
            </a:r>
            <a:r>
              <a:rPr lang="fi-FI" dirty="0">
                <a:solidFill>
                  <a:srgbClr val="002060"/>
                </a:solidFill>
              </a:rPr>
              <a:t>: </a:t>
            </a:r>
            <a:r>
              <a:rPr lang="fi-FI" dirty="0" err="1">
                <a:solidFill>
                  <a:srgbClr val="002060"/>
                </a:solidFill>
              </a:rPr>
              <a:t>society</a:t>
            </a:r>
            <a:r>
              <a:rPr lang="fi-FI" dirty="0">
                <a:solidFill>
                  <a:srgbClr val="002060"/>
                </a:solidFill>
              </a:rPr>
              <a:t> and </a:t>
            </a:r>
            <a:r>
              <a:rPr lang="fi-FI" dirty="0" err="1">
                <a:solidFill>
                  <a:srgbClr val="002060"/>
                </a:solidFill>
              </a:rPr>
              <a:t>working</a:t>
            </a:r>
            <a:r>
              <a:rPr lang="fi-FI" dirty="0">
                <a:solidFill>
                  <a:srgbClr val="002060"/>
                </a:solidFill>
              </a:rPr>
              <a:t> life</a:t>
            </a:r>
          </a:p>
        </p:txBody>
      </p:sp>
    </p:spTree>
    <p:extLst>
      <p:ext uri="{BB962C8B-B14F-4D97-AF65-F5344CB8AC3E}">
        <p14:creationId xmlns:p14="http://schemas.microsoft.com/office/powerpoint/2010/main" val="370714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6" grpId="0" animBg="1"/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96</Words>
  <Application>Microsoft Office PowerPoint</Application>
  <PresentationFormat>Presentación en pantalla (4:3)</PresentationFormat>
  <Paragraphs>71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Mika Saarinen</dc:creator>
  <cp:lastModifiedBy>Cruanyes Gil Anna</cp:lastModifiedBy>
  <cp:revision>33</cp:revision>
  <cp:lastPrinted>2015-04-10T12:15:14Z</cp:lastPrinted>
  <dcterms:created xsi:type="dcterms:W3CDTF">2014-05-25T18:20:10Z</dcterms:created>
  <dcterms:modified xsi:type="dcterms:W3CDTF">2018-10-04T08:22:19Z</dcterms:modified>
</cp:coreProperties>
</file>